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61" r:id="rId2"/>
    <p:sldId id="1731" r:id="rId3"/>
    <p:sldId id="258" r:id="rId4"/>
    <p:sldId id="1732" r:id="rId5"/>
    <p:sldId id="1734" r:id="rId6"/>
    <p:sldId id="1772" r:id="rId7"/>
    <p:sldId id="1776" r:id="rId8"/>
    <p:sldId id="1777" r:id="rId9"/>
    <p:sldId id="267" r:id="rId10"/>
    <p:sldId id="1765" r:id="rId11"/>
    <p:sldId id="1760" r:id="rId12"/>
    <p:sldId id="1761" r:id="rId13"/>
    <p:sldId id="1762" r:id="rId14"/>
    <p:sldId id="1763" r:id="rId15"/>
    <p:sldId id="1764" r:id="rId16"/>
    <p:sldId id="1740" r:id="rId17"/>
    <p:sldId id="1739" r:id="rId18"/>
    <p:sldId id="1747" r:id="rId19"/>
    <p:sldId id="1738" r:id="rId20"/>
    <p:sldId id="1766" r:id="rId21"/>
    <p:sldId id="1742" r:id="rId22"/>
    <p:sldId id="1759" r:id="rId23"/>
    <p:sldId id="1767" r:id="rId24"/>
    <p:sldId id="1778" r:id="rId25"/>
    <p:sldId id="1768" r:id="rId26"/>
    <p:sldId id="1770" r:id="rId27"/>
    <p:sldId id="1771" r:id="rId28"/>
    <p:sldId id="1744" r:id="rId29"/>
    <p:sldId id="1751" r:id="rId30"/>
    <p:sldId id="1749" r:id="rId31"/>
    <p:sldId id="1779" r:id="rId32"/>
    <p:sldId id="1780" r:id="rId33"/>
    <p:sldId id="1748" r:id="rId34"/>
    <p:sldId id="1745" r:id="rId35"/>
    <p:sldId id="1750" r:id="rId36"/>
    <p:sldId id="1758" r:id="rId37"/>
    <p:sldId id="17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28"/>
    <p:restoredTop sz="94690"/>
  </p:normalViewPr>
  <p:slideViewPr>
    <p:cSldViewPr snapToObjects="1">
      <p:cViewPr varScale="1">
        <p:scale>
          <a:sx n="101" d="100"/>
          <a:sy n="101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D85B7-D7A1-5343-8C66-7E7DE72056D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C3698-5890-9E42-B78B-08E419DB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Present how we have limits on GW levels to constrain the massive black hole population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0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57D6-F0F1-5B4F-B560-06B52108D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71C2F-DFE0-E841-B937-52137046C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BC3AB-3943-7E47-8637-B49EF43B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D8E7-E613-B24F-BCF0-9EE2CD519735}" type="datetime1">
              <a:rPr lang="en-AU" smtClean="0"/>
              <a:t>16/6/2025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86372-714E-B549-AF5D-1204F3E7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6BB4-91AE-D14F-A911-4BA954E0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0D23-72FE-5B44-990F-2F558E24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BE0AD8-2AA1-C445-81FF-3E6566F15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6CA8-EC65-EC48-862D-ADAC8872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57F7-B1C4-4542-A393-C99CEA2B02EA}" type="datetime1">
              <a:rPr lang="en-AU" smtClean="0"/>
              <a:t>16/6/2025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2B05C-4C53-F346-A690-D1D176C02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39616-C1B7-CC4F-8F3E-18889490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FE1DF-EE37-CA44-9A09-E9BE2F93B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B4F00-C678-A549-9DD5-D744D1B6A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F46AC-EEC9-0446-9F9D-5F0EA16B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DED3-172D-1C43-9C03-BD022EE2F277}" type="datetime1">
              <a:rPr lang="en-AU" smtClean="0"/>
              <a:t>16/6/2025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B3794-E994-4540-BA5E-BAA856E7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8F152-6C6F-D941-9897-458479B8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2992-6FC3-3C43-83F6-E82C021F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DC8E9-D235-3F46-95D0-790EF164C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DE24-C20C-0445-9B52-B88425D4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23C1-251F-4A46-8DD9-01F0374F9BCD}" type="datetime1">
              <a:rPr lang="en-AU" smtClean="0"/>
              <a:t>16/6/2025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CC528-A256-9B45-B378-785D1890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19D4B-F311-1A47-851D-81B91220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D079-C927-214F-AD25-184A955E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F0D15-1E33-CF44-B066-25E7C08FC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9DC9-13D3-904B-949F-A7875EC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99F9C-0C99-914F-922C-6C01539D801A}" type="datetime1">
              <a:rPr lang="en-AU" smtClean="0"/>
              <a:t>16/6/2025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04A63-4BB9-1548-8F5B-54E86580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7041A-55A0-0E43-A8EC-8B33D324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1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537CC-BB27-4747-933D-CA879713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3D47-B413-8844-8F74-82771CD04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3BEAA-BEBC-8748-8D4B-3719F5DAE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2E0DB-E3C1-5A45-B335-53FF5644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BE4A6-8AA7-A746-91C3-C46843DD1A12}" type="datetime1">
              <a:rPr lang="en-AU" smtClean="0"/>
              <a:t>16/6/2025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07E1D-4D3B-6B47-9B12-A9A9B4E14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134F2-5CAF-694C-BE79-6E6939B3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0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F3E6-4A7D-EE48-A80F-533B2C7F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11A03-5C0C-7743-9C5A-466C9664B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E948F-67FF-F54B-AF36-99013CA9B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386FB-ACD9-D74F-845D-744A234CC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C9C58-8C27-6F46-BA4F-4D1CE88DA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E02BB9-CA13-ED43-9E60-77FEE511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5C4-3F77-1C45-B1B6-DC4990CC7375}" type="datetime1">
              <a:rPr lang="en-AU" smtClean="0"/>
              <a:t>16/6/2025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4E148-1E56-FC44-A5E3-3426666F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8698CB-1CD7-0844-8480-460AB324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7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0F06-AF0D-9F48-94E1-97D4394F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E2DAB-C6C1-FD48-AADE-10DBC3C9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3FB24-D89F-A644-A0D4-51AFFFFD533F}" type="datetime1">
              <a:rPr lang="en-AU" smtClean="0"/>
              <a:t>16/6/2025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EBB23-6AFA-E44A-A2CB-FAC3C9D5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AA9EC-F57E-4C43-9891-8FA0EB98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8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CD90D-564F-9A43-9EF4-622C150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32BD-0EEC-B843-ABB6-80177B414F0E}" type="datetime1">
              <a:rPr lang="en-AU" smtClean="0"/>
              <a:t>16/6/2025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DB257-3F1D-7F45-A0E6-EC71673E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7BD4D-3985-0442-B7E4-494C06039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1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14BD-8297-094B-8FB3-9C2AFA94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EB2D-4714-DA48-9EF7-165B6BAA7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3CDED-80D3-704D-AE84-1456604BA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15DBC-E9D6-D344-A3E2-861832B7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9475C-7FC8-074B-8E72-1AF3961F246C}" type="datetime1">
              <a:rPr lang="en-AU" smtClean="0"/>
              <a:t>16/6/2025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51792-69B0-5645-A520-38D28815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1090D-AECD-F64F-B483-05FBB746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6898-2844-294A-A9A2-4D2C012A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74B27A-F110-6E49-900D-27DEBB18F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9612D-CA3A-7A4C-8169-47E3FAEA4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7BF1E-1BEA-FA49-B956-192E7BA8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5E23A-2DC6-6C4C-B846-E63BBA005916}" type="datetime1">
              <a:rPr lang="en-AU" smtClean="0"/>
              <a:t>16/6/2025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9B520-9DDA-374C-BA00-53C092EB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329D4-CEBF-AA4D-B543-7CD33C3E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DCAE69-3FB9-5547-AD23-FBE151E32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CF8B7-D4CD-E046-BC60-634EEDFC6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B064-F56D-FD44-8D83-CC11B7294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B8ACB-7D5B-394A-9983-E6C3E63895C0}" type="datetime1">
              <a:rPr lang="en-AU" smtClean="0"/>
              <a:t>16/6/2025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2B11E-BF7B-4D4F-884B-49DFAED4E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2D9CC-70A4-9941-A442-A682950C4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A392C-8544-624B-9A35-7175495B0DD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1CA7F-A345-4041-B4D5-A0B8DEA544E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559066" y="6089288"/>
            <a:ext cx="2477845" cy="652283"/>
          </a:xfrm>
          <a:prstGeom prst="rect">
            <a:avLst/>
          </a:prstGeom>
        </p:spPr>
      </p:pic>
      <p:pic>
        <p:nvPicPr>
          <p:cNvPr id="9" name="Picture 8" descr="Swinburne Logo RGB.png">
            <a:extLst>
              <a:ext uri="{FF2B5EF4-FFF2-40B4-BE49-F238E27FC236}">
                <a16:creationId xmlns:a16="http://schemas.microsoft.com/office/drawing/2014/main" id="{F7FB1D83-AF47-9140-B4A5-C3A4C2E368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0" y="0"/>
            <a:ext cx="545168" cy="10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8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srchive.sourceforge.net/index.s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drewzic/IPTA_PSRCHIVE_tutorial_2024" TargetMode="External"/><Relationship Id="rId2" Type="http://schemas.openxmlformats.org/officeDocument/2006/relationships/hyperlink" Target="https://psrchive.sourceforge.net/manu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ithub.com/andrewzic/IPTA_PSRCHIVE_tutorial_202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9F1D92-249C-208D-1733-CDF5077FD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23" b="10200"/>
          <a:stretch/>
        </p:blipFill>
        <p:spPr>
          <a:xfrm>
            <a:off x="-152401" y="-462592"/>
            <a:ext cx="12496801" cy="6341660"/>
          </a:xfrm>
          <a:prstGeom prst="rect">
            <a:avLst/>
          </a:prstGeom>
        </p:spPr>
      </p:pic>
      <p:sp>
        <p:nvSpPr>
          <p:cNvPr id="18448" name="Rectangle 16"/>
          <p:cNvSpPr>
            <a:spLocks noGrp="1"/>
          </p:cNvSpPr>
          <p:nvPr>
            <p:ph type="ctrTitle"/>
          </p:nvPr>
        </p:nvSpPr>
        <p:spPr>
          <a:xfrm>
            <a:off x="-443298" y="953532"/>
            <a:ext cx="5715000" cy="1626949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2"/>
                </a:solidFill>
              </a:rPr>
              <a:t>Understanding pulsar data with PSRCHIVE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14007-F3A4-1F4A-93A1-F4C4F3F6E0ED}"/>
              </a:ext>
            </a:extLst>
          </p:cNvPr>
          <p:cNvSpPr txBox="1"/>
          <p:nvPr/>
        </p:nvSpPr>
        <p:spPr>
          <a:xfrm>
            <a:off x="519183" y="5975628"/>
            <a:ext cx="475251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Daniel Reardon (Swinburne/</a:t>
            </a:r>
            <a:r>
              <a:rPr lang="en-US" dirty="0" err="1"/>
              <a:t>OzGrav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sz="1400" dirty="0"/>
              <a:t>Many slides from Andrew Zic, Ryan Shannon, and James McKee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5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5C843-0C12-37B4-8A34-8952E3B75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972BEA-D1D1-AADB-16A1-36ACFB3D6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94" y="1061720"/>
            <a:ext cx="6489700" cy="5191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112BCF-D363-D603-AD2E-27B29581E9F9}"/>
              </a:ext>
            </a:extLst>
          </p:cNvPr>
          <p:cNvSpPr txBox="1"/>
          <p:nvPr/>
        </p:nvSpPr>
        <p:spPr>
          <a:xfrm rot="16200000">
            <a:off x="10467443" y="3283829"/>
            <a:ext cx="16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 et al. (2015)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F84EB-0429-24DE-D0B4-927A4FDF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4" y="307858"/>
            <a:ext cx="10515600" cy="1325563"/>
          </a:xfrm>
        </p:spPr>
        <p:txBody>
          <a:bodyPr/>
          <a:lstStyle/>
          <a:p>
            <a:r>
              <a:rPr lang="en-US" dirty="0"/>
              <a:t>Pulse profile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CE495-0A1C-07CC-9364-CE64C3C9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94" y="1940242"/>
            <a:ext cx="48006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Linear polarization position </a:t>
            </a:r>
            <a:br>
              <a:rPr lang="en-US" sz="2400" b="1" dirty="0"/>
            </a:br>
            <a:r>
              <a:rPr lang="en-US" sz="2400" b="1" dirty="0"/>
              <a:t>angle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White: total intensity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Red:  linear polarization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Blue: circular polarization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dirty="0"/>
              <a:t>Profiles can have </a:t>
            </a:r>
            <a:br>
              <a:rPr lang="en-US" sz="2400" dirty="0"/>
            </a:br>
            <a:r>
              <a:rPr lang="en-US" sz="2400" i="1" dirty="0"/>
              <a:t>microsecond</a:t>
            </a:r>
            <a:r>
              <a:rPr lang="en-US" sz="2400" dirty="0"/>
              <a:t> time resolution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DD4EF-E8C8-D296-3975-C3FC0F33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56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622C7-08D4-0E3B-2330-80F8D4F7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PSRCHIVE?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A1AC-8096-BE50-4B94-222188297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software suite, not a single monolithic program:</a:t>
            </a:r>
          </a:p>
          <a:p>
            <a:pPr lvl="1"/>
            <a:r>
              <a:rPr lang="en-US" dirty="0"/>
              <a:t>Integrated with UNIX environment</a:t>
            </a:r>
          </a:p>
          <a:p>
            <a:pPr lvl="1"/>
            <a:r>
              <a:rPr lang="en-US" dirty="0"/>
              <a:t>A C++ development library with python bindings</a:t>
            </a:r>
          </a:p>
          <a:p>
            <a:pPr lvl="1"/>
            <a:r>
              <a:rPr lang="en-US" dirty="0"/>
              <a:t>Open-source</a:t>
            </a:r>
          </a:p>
          <a:p>
            <a:pPr lvl="1"/>
            <a:r>
              <a:rPr lang="en-US" b="1" dirty="0"/>
              <a:t>Powerful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https://psrchive.sourceforge.net/index.shtml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A50A5-45AE-8242-6CED-FB45E644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3B5C9-99C5-6E86-7380-C7507D14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171825"/>
            <a:ext cx="5134501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8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C04B-1522-CC2E-D2F0-A3C889A0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Resources for PSRCHIVE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EEBA-FA25-66A1-E2F0-2AD535D4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https://psrchive.sourceforge.net/manuals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Bonus: IPTA student week 2024 tutorial: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https://github.com/andrewzic/IPTA_PSRCHIVE_tutorial_2024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400" b="1" dirty="0"/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087F3-BEF5-1071-226A-F98DFFB8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649D4-53D1-9941-4FB1-84B3558B7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25625"/>
            <a:ext cx="5190145" cy="366643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92ED50BE-DD74-B82C-4DBD-FFB0CE5B620B}"/>
              </a:ext>
            </a:extLst>
          </p:cNvPr>
          <p:cNvSpPr/>
          <p:nvPr/>
        </p:nvSpPr>
        <p:spPr>
          <a:xfrm rot="10602588">
            <a:off x="5373579" y="3233929"/>
            <a:ext cx="1187197" cy="65519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11355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1A936-4730-9D92-F359-2123CAE0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C254C-915A-7D7F-6272-36FCF9141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01"/>
              <a:t>Inspect (and edit) archive metadata (psredit, vap)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6FBA0-1A09-AC66-E219-5468839E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493B4-4CB6-C80D-7BE8-19239C04A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276348"/>
            <a:ext cx="6553200" cy="45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0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58085-29CB-3681-E4AD-D208CAA5D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6ED8-14E2-BE96-00C3-C20B4886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B446D-88F6-D169-738E-2A2CE863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01" sz="2400"/>
              <a:t>Compute statistics (psrstat, pdv)</a:t>
            </a:r>
            <a:endParaRPr lang="en-AU" sz="2400" dirty="0"/>
          </a:p>
          <a:p>
            <a:r>
              <a:rPr lang="en-001" sz="2400"/>
              <a:t>Modify data products (psrsh, pam):</a:t>
            </a:r>
          </a:p>
          <a:p>
            <a:pPr lvl="1"/>
            <a:r>
              <a:rPr lang="en-US" dirty="0"/>
              <a:t>T</a:t>
            </a:r>
            <a:r>
              <a:rPr lang="en-001"/>
              <a:t>ime, frequency, polari</a:t>
            </a:r>
            <a:r>
              <a:rPr lang="en-AU" dirty="0"/>
              <a:t>z</a:t>
            </a:r>
            <a:r>
              <a:rPr lang="en-001"/>
              <a:t>ation averaging</a:t>
            </a:r>
          </a:p>
          <a:p>
            <a:pPr lvl="1"/>
            <a:r>
              <a:rPr lang="en-001"/>
              <a:t>De-dispersion</a:t>
            </a:r>
            <a:endParaRPr lang="en-001" sz="240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61B36-97A1-5E73-B7A8-2500C838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09BC7-3CC2-5E89-EFA8-0B206C34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710781"/>
            <a:ext cx="5801350" cy="25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62297-2F7C-8A16-E2C5-C508E58FC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152" y="1646238"/>
            <a:ext cx="3916448" cy="3213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8CE92B-6A8A-87D3-092F-9AA95CF0096B}"/>
              </a:ext>
            </a:extLst>
          </p:cNvPr>
          <p:cNvSpPr txBox="1"/>
          <p:nvPr/>
        </p:nvSpPr>
        <p:spPr>
          <a:xfrm>
            <a:off x="7742152" y="4859734"/>
            <a:ext cx="421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Dispersed pulse as a function of frequency </a:t>
            </a:r>
          </a:p>
        </p:txBody>
      </p:sp>
    </p:spTree>
    <p:extLst>
      <p:ext uri="{BB962C8B-B14F-4D97-AF65-F5344CB8AC3E}">
        <p14:creationId xmlns:p14="http://schemas.microsoft.com/office/powerpoint/2010/main" val="145559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0A06-C3E5-0A20-54FA-3CB892FF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ABD2B-F4C9-164D-9C75-D445D29D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3D1-800F-4676-D121-213BBB3FE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01"/>
              <a:t>Visualise data (psrplot, pav)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60026-8030-4789-7D02-925D4B4A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DD522-AA8D-4A31-97D5-EBFF4E9C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6" y="2352687"/>
            <a:ext cx="3680683" cy="3020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970C0-DF20-F1C2-22C7-A805A90D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858" y="1371600"/>
            <a:ext cx="3680684" cy="2964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AC8C0-2E36-B5E8-7EC1-41E13375E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143" y="3300956"/>
            <a:ext cx="3950857" cy="316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5A4E60-0564-9986-AC1C-B38279567378}"/>
              </a:ext>
            </a:extLst>
          </p:cNvPr>
          <p:cNvSpPr txBox="1"/>
          <p:nvPr/>
        </p:nvSpPr>
        <p:spPr>
          <a:xfrm>
            <a:off x="609600" y="5486400"/>
            <a:ext cx="203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vs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E98B-14D6-853A-D27C-FE30833D53F5}"/>
              </a:ext>
            </a:extLst>
          </p:cNvPr>
          <p:cNvSpPr txBox="1"/>
          <p:nvPr/>
        </p:nvSpPr>
        <p:spPr>
          <a:xfrm>
            <a:off x="9403547" y="4285000"/>
            <a:ext cx="152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vs time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160D9-8D7A-7BE5-F7BE-2A684A8B51F4}"/>
              </a:ext>
            </a:extLst>
          </p:cNvPr>
          <p:cNvSpPr txBox="1"/>
          <p:nvPr/>
        </p:nvSpPr>
        <p:spPr>
          <a:xfrm>
            <a:off x="5264753" y="6448941"/>
            <a:ext cx="19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</a:t>
            </a:r>
            <a:r>
              <a:rPr lang="en-US" dirty="0" err="1"/>
              <a:t>polarisation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4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5015-E5B5-7770-4CEB-1010692D8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Profiles with frequency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ACE8F8-BA34-FD6A-9A99-DF42DCA5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128" y="1422156"/>
            <a:ext cx="5745956" cy="471463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B0701A-ED94-9D7A-576A-9E3E5C57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49" y="1828799"/>
            <a:ext cx="6020379" cy="46640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Physics!</a:t>
            </a:r>
          </a:p>
          <a:p>
            <a:pPr lvl="1"/>
            <a:r>
              <a:rPr lang="en-US" dirty="0"/>
              <a:t>Dispersion</a:t>
            </a:r>
          </a:p>
          <a:p>
            <a:pPr lvl="2"/>
            <a:r>
              <a:rPr lang="en-US" dirty="0"/>
              <a:t>Interstellar medium disperses radio waves</a:t>
            </a:r>
          </a:p>
          <a:p>
            <a:pPr lvl="2"/>
            <a:r>
              <a:rPr lang="en-US" dirty="0"/>
              <a:t>Low frequencies arrive later than high</a:t>
            </a:r>
          </a:p>
          <a:p>
            <a:pPr lvl="1"/>
            <a:r>
              <a:rPr lang="en-US" dirty="0"/>
              <a:t>Pulsar intrinsic spectrum</a:t>
            </a:r>
          </a:p>
          <a:p>
            <a:pPr lvl="2"/>
            <a:r>
              <a:rPr lang="en-US" dirty="0"/>
              <a:t>Pulsars typically brighter at low frequency</a:t>
            </a:r>
          </a:p>
          <a:p>
            <a:pPr lvl="1"/>
            <a:r>
              <a:rPr lang="en-US" dirty="0"/>
              <a:t>Pulse width changes</a:t>
            </a:r>
          </a:p>
          <a:p>
            <a:pPr lvl="2"/>
            <a:r>
              <a:rPr lang="en-US" dirty="0"/>
              <a:t>High frequencies come from lower in the magnetosphere</a:t>
            </a:r>
          </a:p>
          <a:p>
            <a:pPr lvl="1"/>
            <a:r>
              <a:rPr lang="en-US" dirty="0"/>
              <a:t>Scattering / scintillation</a:t>
            </a:r>
          </a:p>
          <a:p>
            <a:pPr lvl="2"/>
            <a:r>
              <a:rPr lang="en-US" dirty="0"/>
              <a:t>Density fluctuations in the interstellar medium cause propagation and interference</a:t>
            </a:r>
          </a:p>
          <a:p>
            <a:r>
              <a:rPr lang="en-US" dirty="0"/>
              <a:t>Radio-frequency interference (RFI)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FE04AB0-551F-DA33-B42E-8AE277FC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44FF1-FEC0-D99F-4863-2FB63E5B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Profiles with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87F3B-9509-15BF-902D-D929FE73C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49" y="1828799"/>
            <a:ext cx="6020379" cy="46640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Physics!</a:t>
            </a:r>
          </a:p>
          <a:p>
            <a:pPr lvl="1"/>
            <a:r>
              <a:rPr lang="en-US" dirty="0"/>
              <a:t>Dispersion</a:t>
            </a:r>
          </a:p>
          <a:p>
            <a:pPr lvl="2"/>
            <a:r>
              <a:rPr lang="en-US" dirty="0"/>
              <a:t>Interstellar medium disperses radio waves</a:t>
            </a:r>
          </a:p>
          <a:p>
            <a:pPr lvl="2"/>
            <a:r>
              <a:rPr lang="en-US" dirty="0"/>
              <a:t>Low frequencies arrive later than high</a:t>
            </a:r>
          </a:p>
          <a:p>
            <a:pPr lvl="1"/>
            <a:r>
              <a:rPr lang="en-US" dirty="0"/>
              <a:t>Pulsar intrinsic spectrum</a:t>
            </a:r>
          </a:p>
          <a:p>
            <a:pPr lvl="2"/>
            <a:r>
              <a:rPr lang="en-US" dirty="0"/>
              <a:t>Pulsars typically brighter at low frequency</a:t>
            </a:r>
          </a:p>
          <a:p>
            <a:pPr lvl="1"/>
            <a:r>
              <a:rPr lang="en-US" dirty="0"/>
              <a:t>Pulse width changes</a:t>
            </a:r>
          </a:p>
          <a:p>
            <a:pPr lvl="2"/>
            <a:r>
              <a:rPr lang="en-US" dirty="0"/>
              <a:t>High frequencies come from lower in the magnetosphere</a:t>
            </a:r>
          </a:p>
          <a:p>
            <a:pPr lvl="1"/>
            <a:r>
              <a:rPr lang="en-US" dirty="0"/>
              <a:t>Scattering / scintillation</a:t>
            </a:r>
          </a:p>
          <a:p>
            <a:pPr lvl="2"/>
            <a:r>
              <a:rPr lang="en-US" dirty="0"/>
              <a:t>Density fluctuations in the interstellar medium cause propagation and interference</a:t>
            </a:r>
          </a:p>
          <a:p>
            <a:r>
              <a:rPr lang="en-US" dirty="0"/>
              <a:t>Radio-frequency interference (RFI)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B796C1-7DAD-BEF9-0D23-1863410D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Picture 9" descr="Diagram of a radio waveform&#10;&#10;Description automatically generated">
            <a:extLst>
              <a:ext uri="{FF2B5EF4-FFF2-40B4-BE49-F238E27FC236}">
                <a16:creationId xmlns:a16="http://schemas.microsoft.com/office/drawing/2014/main" id="{A584E6B0-E91D-4D42-31C2-5FC2EDAD5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28" y="1142999"/>
            <a:ext cx="5212772" cy="50067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AFE3AD-E298-ED66-CDB3-D3F67A11D5CE}"/>
              </a:ext>
            </a:extLst>
          </p:cNvPr>
          <p:cNvSpPr/>
          <p:nvPr/>
        </p:nvSpPr>
        <p:spPr>
          <a:xfrm>
            <a:off x="8153400" y="5638800"/>
            <a:ext cx="33528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57A5F0-B632-6F25-AD54-B964241FADEB}"/>
              </a:ext>
            </a:extLst>
          </p:cNvPr>
          <p:cNvSpPr/>
          <p:nvPr/>
        </p:nvSpPr>
        <p:spPr>
          <a:xfrm>
            <a:off x="8991600" y="5282993"/>
            <a:ext cx="1508414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BC3C7-DB43-9F59-B7F1-2960D9BB38D9}"/>
              </a:ext>
            </a:extLst>
          </p:cNvPr>
          <p:cNvSpPr/>
          <p:nvPr/>
        </p:nvSpPr>
        <p:spPr>
          <a:xfrm rot="18990032">
            <a:off x="6184959" y="2485616"/>
            <a:ext cx="4089282" cy="3401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104CB-579B-DBC2-0168-84AED94420AF}"/>
              </a:ext>
            </a:extLst>
          </p:cNvPr>
          <p:cNvSpPr/>
          <p:nvPr/>
        </p:nvSpPr>
        <p:spPr>
          <a:xfrm rot="18990032">
            <a:off x="8861660" y="1978015"/>
            <a:ext cx="406510" cy="3465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F32AB-1467-FDD3-8EE1-7304595CCE57}"/>
              </a:ext>
            </a:extLst>
          </p:cNvPr>
          <p:cNvSpPr/>
          <p:nvPr/>
        </p:nvSpPr>
        <p:spPr>
          <a:xfrm rot="18990032">
            <a:off x="8096775" y="2482411"/>
            <a:ext cx="406510" cy="3465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53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4F2-5CB5-EAE9-0510-99D50D92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Profiles with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9063C-F575-6D5F-E548-E3477E984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90688"/>
            <a:ext cx="6400800" cy="4351338"/>
          </a:xfrm>
        </p:spPr>
        <p:txBody>
          <a:bodyPr/>
          <a:lstStyle/>
          <a:p>
            <a:r>
              <a:rPr lang="en-US" dirty="0"/>
              <a:t>Another pulsar profile versus frequency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E9908AD-0A53-32F8-D99C-AB6B87015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5"/>
          <a:stretch>
            <a:fillRect/>
          </a:stretch>
        </p:blipFill>
        <p:spPr bwMode="auto">
          <a:xfrm>
            <a:off x="7175500" y="1168892"/>
            <a:ext cx="4495800" cy="45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53C24-AF59-BEE9-103D-64A776011890}"/>
              </a:ext>
            </a:extLst>
          </p:cNvPr>
          <p:cNvSpPr txBox="1"/>
          <p:nvPr/>
        </p:nvSpPr>
        <p:spPr>
          <a:xfrm>
            <a:off x="6946900" y="5544206"/>
            <a:ext cx="6153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effect of scattering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503B8-D248-8B0E-789F-3571D417B128}"/>
              </a:ext>
            </a:extLst>
          </p:cNvPr>
          <p:cNvSpPr txBox="1"/>
          <p:nvPr/>
        </p:nvSpPr>
        <p:spPr>
          <a:xfrm>
            <a:off x="6001038" y="6336204"/>
            <a:ext cx="420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Channels removed because of interference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DCBAC4-D9D3-E27F-6935-5CD86C60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AD56C2F1-20B4-9F54-B90A-670039B2D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62" y="2313083"/>
            <a:ext cx="6556688" cy="399772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81E00A-B0A8-C3E9-7CC4-8F487A60C518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4876800"/>
            <a:ext cx="2380964" cy="1447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5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42E0-14DE-8E7C-8845-08D1B0B0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Profiles with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7DCF-5381-3980-AA1D-FD361980B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648200" cy="4351338"/>
          </a:xfrm>
        </p:spPr>
        <p:txBody>
          <a:bodyPr/>
          <a:lstStyle/>
          <a:p>
            <a:r>
              <a:rPr lang="en-US" dirty="0"/>
              <a:t>Physics!</a:t>
            </a:r>
          </a:p>
          <a:p>
            <a:pPr lvl="1"/>
            <a:r>
              <a:rPr lang="en-US" dirty="0"/>
              <a:t>Scintillation</a:t>
            </a:r>
          </a:p>
          <a:p>
            <a:pPr lvl="2"/>
            <a:r>
              <a:rPr lang="en-US" dirty="0"/>
              <a:t>Interference pattern moves as the Earth/pulsar/ interstellar medium move</a:t>
            </a:r>
          </a:p>
          <a:p>
            <a:pPr lvl="1"/>
            <a:r>
              <a:rPr lang="en-US" dirty="0"/>
              <a:t>Mode changing</a:t>
            </a:r>
          </a:p>
          <a:p>
            <a:pPr lvl="2"/>
            <a:r>
              <a:rPr lang="en-US" dirty="0"/>
              <a:t>The pulsar emission changes</a:t>
            </a:r>
          </a:p>
          <a:p>
            <a:pPr lvl="1"/>
            <a:r>
              <a:rPr lang="en-US" dirty="0"/>
              <a:t>Jitter</a:t>
            </a:r>
          </a:p>
          <a:p>
            <a:pPr lvl="2"/>
            <a:r>
              <a:rPr lang="en-US" dirty="0"/>
              <a:t>Random pulse shape and intensity variations make the brightness vary randomly</a:t>
            </a:r>
          </a:p>
          <a:p>
            <a:r>
              <a:rPr lang="en-US" dirty="0"/>
              <a:t>Bursts of RFI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CA0DB-9450-5691-444B-076975D2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76113"/>
            <a:ext cx="5029200" cy="40503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29361-66A2-80F7-F81B-336D1554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 descr="A close-up of a purple and orange image&#10;&#10;Description automatically generated">
            <a:extLst>
              <a:ext uri="{FF2B5EF4-FFF2-40B4-BE49-F238E27FC236}">
                <a16:creationId xmlns:a16="http://schemas.microsoft.com/office/drawing/2014/main" id="{E1CD208C-A205-8371-3C61-3C7EFBAC5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0"/>
            <a:ext cx="2003627" cy="602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CDC8C6-5511-9AD9-53BF-AF05104CDA83}"/>
              </a:ext>
            </a:extLst>
          </p:cNvPr>
          <p:cNvSpPr txBox="1"/>
          <p:nvPr/>
        </p:nvSpPr>
        <p:spPr>
          <a:xfrm>
            <a:off x="8458200" y="41959"/>
            <a:ext cx="2040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Right: </a:t>
            </a:r>
            <a:r>
              <a:rPr lang="en-AU" sz="1800" dirty="0">
                <a:effectLst/>
                <a:latin typeface="Times"/>
              </a:rPr>
              <a:t>Parthasarathy</a:t>
            </a:r>
            <a:br>
              <a:rPr lang="en-AU" sz="1800" dirty="0">
                <a:effectLst/>
                <a:latin typeface="Times"/>
              </a:rPr>
            </a:br>
            <a:r>
              <a:rPr lang="en-US" dirty="0"/>
              <a:t> et al. (2021)</a:t>
            </a:r>
          </a:p>
        </p:txBody>
      </p:sp>
    </p:spTree>
    <p:extLst>
      <p:ext uri="{BB962C8B-B14F-4D97-AF65-F5344CB8AC3E}">
        <p14:creationId xmlns:p14="http://schemas.microsoft.com/office/powerpoint/2010/main" val="127507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91AF-8E53-BB43-B45C-BA4A856C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8FD7C-D926-0B4A-B4F3-7DD083C58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5591629" cy="467722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Pulsars enable high precision astrophysics</a:t>
            </a:r>
          </a:p>
          <a:p>
            <a:pPr lvl="1"/>
            <a:r>
              <a:rPr lang="en-US" dirty="0"/>
              <a:t>Gravitational waves</a:t>
            </a:r>
          </a:p>
          <a:p>
            <a:pPr lvl="1"/>
            <a:r>
              <a:rPr lang="en-US" dirty="0"/>
              <a:t>General relativity</a:t>
            </a:r>
          </a:p>
          <a:p>
            <a:pPr lvl="1"/>
            <a:r>
              <a:rPr lang="en-US" dirty="0"/>
              <a:t>Matter at extreme density</a:t>
            </a:r>
          </a:p>
          <a:p>
            <a:pPr lvl="1"/>
            <a:r>
              <a:rPr lang="en-US" dirty="0"/>
              <a:t>Interstellar plasma, neutron star interior and magnetosphere, solar system and solar wind, stellar astrophysics, and more!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want to do the bests tests possible</a:t>
            </a:r>
          </a:p>
          <a:p>
            <a:pPr lvl="1"/>
            <a:r>
              <a:rPr lang="en-US" dirty="0"/>
              <a:t>Need the best telescopes</a:t>
            </a:r>
          </a:p>
          <a:p>
            <a:pPr lvl="1"/>
            <a:r>
              <a:rPr lang="en-US" dirty="0"/>
              <a:t>Need the best instrumentation </a:t>
            </a:r>
          </a:p>
          <a:p>
            <a:pPr lvl="1"/>
            <a:r>
              <a:rPr lang="en-US" dirty="0"/>
              <a:t>Need the best data sets and tools to analyze them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Q: What does the data look like?</a:t>
            </a:r>
          </a:p>
          <a:p>
            <a:pPr marL="0" indent="0">
              <a:buNone/>
            </a:pPr>
            <a:r>
              <a:rPr lang="en-US" dirty="0"/>
              <a:t>A: Use PSRCHIVE to see!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pta">
            <a:extLst>
              <a:ext uri="{FF2B5EF4-FFF2-40B4-BE49-F238E27FC236}">
                <a16:creationId xmlns:a16="http://schemas.microsoft.com/office/drawing/2014/main" id="{2C660D0F-8C42-A902-D6F6-D00E56E55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25625"/>
            <a:ext cx="4765239" cy="35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312113-2EB0-1781-31AC-44EF87D39481}"/>
              </a:ext>
            </a:extLst>
          </p:cNvPr>
          <p:cNvSpPr txBox="1"/>
          <p:nvPr/>
        </p:nvSpPr>
        <p:spPr>
          <a:xfrm>
            <a:off x="7315200" y="5483225"/>
            <a:ext cx="215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Credit: David Champion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A0BB4-ED96-44E1-E335-B2E55F96BBA2}"/>
              </a:ext>
            </a:extLst>
          </p:cNvPr>
          <p:cNvSpPr txBox="1"/>
          <p:nvPr/>
        </p:nvSpPr>
        <p:spPr>
          <a:xfrm>
            <a:off x="6629400" y="1368425"/>
            <a:ext cx="469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representation of Pulsar Timing Array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C6632-F9A5-A30D-EECA-49076016DEDF}"/>
              </a:ext>
            </a:extLst>
          </p:cNvPr>
          <p:cNvSpPr txBox="1"/>
          <p:nvPr/>
        </p:nvSpPr>
        <p:spPr>
          <a:xfrm>
            <a:off x="152400" y="6488668"/>
            <a:ext cx="916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Telescope -&gt; Receiver -&gt; Backend -&gt; Pulse profiles -&gt; Time-tagging -&gt; Timing residuals -&gt; Physics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C623F1-E653-A99B-CEBD-7FDF651F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52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BE5FC-5F75-E93A-C430-154989941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14A89-7884-E901-BF1E-89548CF0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1B42E-862E-39CF-0555-923A97CA7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01"/>
              <a:t>Excise interference (paz, pazi)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4227B-EA68-B0E1-722B-9B076055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9D0D0759-6506-34CB-0545-F8C14F00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5494307" cy="4143700"/>
          </a:xfrm>
          <a:prstGeom prst="rect">
            <a:avLst/>
          </a:prstGeom>
        </p:spPr>
      </p:pic>
      <p:pic>
        <p:nvPicPr>
          <p:cNvPr id="9" name="Picture 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BBD57252-CEFC-7284-3376-F79F50AC2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514600"/>
            <a:ext cx="5334000" cy="4104500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B341B001-4100-ECD6-BDEC-759A8C5A2A1E}"/>
              </a:ext>
            </a:extLst>
          </p:cNvPr>
          <p:cNvSpPr/>
          <p:nvPr/>
        </p:nvSpPr>
        <p:spPr>
          <a:xfrm rot="10602588">
            <a:off x="5672242" y="4362691"/>
            <a:ext cx="1187197" cy="65519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986632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450E2-55FF-EC02-1FD6-93FBFBD8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Radio-frequency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EDD08-23B6-B5D4-62AC-DA6DBA64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90688"/>
            <a:ext cx="10515600" cy="4351338"/>
          </a:xfrm>
        </p:spPr>
        <p:txBody>
          <a:bodyPr/>
          <a:lstStyle/>
          <a:p>
            <a:r>
              <a:rPr lang="en-US" dirty="0"/>
              <a:t>RFI is everywhere</a:t>
            </a:r>
          </a:p>
          <a:p>
            <a:r>
              <a:rPr lang="en-US" dirty="0"/>
              <a:t>Satellites, cell phone, </a:t>
            </a:r>
            <a:r>
              <a:rPr lang="en-US" dirty="0" err="1"/>
              <a:t>wifi</a:t>
            </a:r>
            <a:r>
              <a:rPr lang="en-US" dirty="0"/>
              <a:t>, planes,</a:t>
            </a:r>
            <a:br>
              <a:rPr lang="en-US" dirty="0"/>
            </a:br>
            <a:r>
              <a:rPr lang="en-US" dirty="0"/>
              <a:t>radio broadcast, lightning, microwaves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600B3-331A-307C-9C83-B28A30FA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29000"/>
            <a:ext cx="7772400" cy="3214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D845C-68B2-5D97-8FE2-B985F944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504457"/>
            <a:ext cx="4572000" cy="3023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99071B-9866-437D-3028-BD32C0E2E01C}"/>
              </a:ext>
            </a:extLst>
          </p:cNvPr>
          <p:cNvSpPr txBox="1"/>
          <p:nvPr/>
        </p:nvSpPr>
        <p:spPr>
          <a:xfrm>
            <a:off x="8096908" y="4540963"/>
            <a:ext cx="3770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Above: Fraction of time a channel has </a:t>
            </a:r>
            <a:br>
              <a:rPr lang="en-US" dirty="0"/>
            </a:br>
            <a:r>
              <a:rPr lang="en-US" dirty="0"/>
              <a:t>been removed due to RFI at </a:t>
            </a:r>
            <a:r>
              <a:rPr lang="en-US" dirty="0" err="1"/>
              <a:t>MeerKAT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5CF7E8-CB06-67E6-1FD7-ACE3572F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5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6DF2-0965-18CC-B419-0F5AB54F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Radio-frequency interference in data</a:t>
            </a:r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2DC16F31-B048-17B0-EBDC-120F71915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99" y="2200274"/>
            <a:ext cx="5686326" cy="45211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679AE-BCCE-34ED-BB21-1890B3F2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7" descr="A screen shot of a red square&#10;&#10;Description automatically generated">
            <a:extLst>
              <a:ext uri="{FF2B5EF4-FFF2-40B4-BE49-F238E27FC236}">
                <a16:creationId xmlns:a16="http://schemas.microsoft.com/office/drawing/2014/main" id="{71091604-2488-51B6-25B3-1ADBF393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11" y="2200275"/>
            <a:ext cx="5651500" cy="452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5FBA70-04E6-D8EB-F59A-090E342DCC06}"/>
              </a:ext>
            </a:extLst>
          </p:cNvPr>
          <p:cNvSpPr txBox="1"/>
          <p:nvPr/>
        </p:nvSpPr>
        <p:spPr>
          <a:xfrm>
            <a:off x="4648200" y="1828800"/>
            <a:ext cx="14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Narrow-band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3B6FB-8128-A599-691F-4A97EAFFC23F}"/>
              </a:ext>
            </a:extLst>
          </p:cNvPr>
          <p:cNvSpPr txBox="1"/>
          <p:nvPr/>
        </p:nvSpPr>
        <p:spPr>
          <a:xfrm>
            <a:off x="7467600" y="1828800"/>
            <a:ext cx="7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Bursts</a:t>
            </a:r>
          </a:p>
        </p:txBody>
      </p:sp>
    </p:spTree>
    <p:extLst>
      <p:ext uri="{BB962C8B-B14F-4D97-AF65-F5344CB8AC3E}">
        <p14:creationId xmlns:p14="http://schemas.microsoft.com/office/powerpoint/2010/main" val="61183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71F75-2D18-40A6-AF96-9A1312B6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B0E1-3C67-E665-A2F9-F78F4B54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12C89-5964-6326-D489-8AF6FE6CB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01"/>
              <a:t>Calculate and correct for rotation measure (rmfit)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FC0EA-2C39-2571-7CF0-E442E71F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8E4C9EAF-CB71-A98B-9BE1-A1A2062C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44737"/>
            <a:ext cx="6866028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E92E-B6C1-D397-61D2-117997370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78AE-2C8F-EBEF-4F88-06BC31C2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5830A-77E8-AE7B-E4AF-D3CF61EE1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Polarization/flux calibrate observations</a:t>
            </a:r>
            <a:r>
              <a:rPr lang="en-AU" dirty="0"/>
              <a:t> </a:t>
            </a:r>
            <a:r>
              <a:rPr lang="en-001"/>
              <a:t>(pac, pcm)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9C539-D82B-4BBB-904C-D4B6F969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9CB62B2-71DB-53D9-B381-1FF2D19E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86001"/>
            <a:ext cx="8374526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42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49073-E46B-8062-AAB5-61A6707A8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79DE8-2794-1FF9-41A4-DC634510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0F1E7-0A3D-B721-6F90-4F52EA1A0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01"/>
              <a:t>Calculate optimal period and DM of pulsar candidates (pdmp)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7E-E2BF-1543-85B5-35698D0F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2FC4E-1F4E-B61B-1BFC-C0E8BAF09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381318"/>
            <a:ext cx="5410200" cy="435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5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DD94-ABE9-F5C1-5F59-8D34B6CD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11FD-2923-D2C8-F7D7-9DA56DCF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AC2AD-C242-5665-384A-4B0AEE789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multiple observations (</a:t>
            </a:r>
            <a:r>
              <a:rPr lang="en-US" dirty="0" err="1"/>
              <a:t>psradd</a:t>
            </a:r>
            <a:r>
              <a:rPr lang="en-US" dirty="0"/>
              <a:t>)</a:t>
            </a:r>
          </a:p>
          <a:p>
            <a:r>
              <a:rPr lang="en-US" dirty="0"/>
              <a:t>Form standard templates for timing (</a:t>
            </a:r>
            <a:r>
              <a:rPr lang="en-US" dirty="0" err="1"/>
              <a:t>psrsmooth</a:t>
            </a:r>
            <a:r>
              <a:rPr lang="en-US" dirty="0"/>
              <a:t>, </a:t>
            </a:r>
            <a:r>
              <a:rPr lang="en-US" dirty="0" err="1"/>
              <a:t>paas</a:t>
            </a:r>
            <a:r>
              <a:rPr lang="en-US" dirty="0"/>
              <a:t>)</a:t>
            </a:r>
            <a:endParaRPr lang="en-001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33073-218F-0644-FD8E-4673BE14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F03303C7-6675-557C-09C0-D9646F27C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88" y="2857500"/>
            <a:ext cx="4659824" cy="3944595"/>
          </a:xfrm>
          <a:prstGeom prst="rect">
            <a:avLst/>
          </a:prstGeom>
        </p:spPr>
      </p:pic>
      <p:pic>
        <p:nvPicPr>
          <p:cNvPr id="11" name="Picture 10" descr="A screen shot of a graph&#10;&#10;AI-generated content may be incorrect.">
            <a:extLst>
              <a:ext uri="{FF2B5EF4-FFF2-40B4-BE49-F238E27FC236}">
                <a16:creationId xmlns:a16="http://schemas.microsoft.com/office/drawing/2014/main" id="{E962E252-40CD-C458-F842-599D87151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88005"/>
            <a:ext cx="4804315" cy="3944595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F0E2BF06-4FBE-F7AB-8D82-FF7C5A02C133}"/>
              </a:ext>
            </a:extLst>
          </p:cNvPr>
          <p:cNvSpPr/>
          <p:nvPr/>
        </p:nvSpPr>
        <p:spPr>
          <a:xfrm rot="10602588">
            <a:off x="5253703" y="4893831"/>
            <a:ext cx="1187197" cy="65519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088294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8D943-20EB-8211-0CFD-EB979C74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6B42-0ABB-FFB0-56F7-9E046E6C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EB Garamond"/>
                <a:cs typeface="EB Garamond"/>
                <a:sym typeface="EB Garamond"/>
              </a:rPr>
              <a:t>What can PSRCHIVE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F820-226B-7259-31E4-2DE0BAAFB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667250"/>
          </a:xfrm>
        </p:spPr>
        <p:txBody>
          <a:bodyPr>
            <a:normAutofit/>
          </a:bodyPr>
          <a:lstStyle/>
          <a:p>
            <a:r>
              <a:rPr lang="en-US" dirty="0"/>
              <a:t>Estimate times of arrival (pat)</a:t>
            </a:r>
          </a:p>
          <a:p>
            <a:pPr lvl="1"/>
            <a:r>
              <a:rPr lang="en-US" dirty="0"/>
              <a:t>“time tagging”</a:t>
            </a:r>
          </a:p>
          <a:p>
            <a:pPr lvl="1"/>
            <a:r>
              <a:rPr lang="en-US" dirty="0"/>
              <a:t>Shift the noise-free template in phase until it matches the data</a:t>
            </a:r>
          </a:p>
          <a:p>
            <a:r>
              <a:rPr lang="en-US" dirty="0"/>
              <a:t>Relative to timing model arrival times varied show excess white noise due to pulse jitter</a:t>
            </a:r>
          </a:p>
          <a:p>
            <a:r>
              <a:rPr lang="en-US" dirty="0"/>
              <a:t>Millisecond pulsars easily measured to less than 1 microsecond precision</a:t>
            </a:r>
          </a:p>
          <a:p>
            <a:pPr marL="0" indent="0">
              <a:buNone/>
            </a:pPr>
            <a:endParaRPr lang="en-001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3FD1B-6832-3C3F-7755-C99B6DF9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B7A79-C0C0-5A94-FAB7-4568F6D4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366616"/>
            <a:ext cx="5091910" cy="4073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9D1BAF-5BAE-18B9-7AA5-7CC22501EF63}"/>
              </a:ext>
            </a:extLst>
          </p:cNvPr>
          <p:cNvSpPr/>
          <p:nvPr/>
        </p:nvSpPr>
        <p:spPr>
          <a:xfrm>
            <a:off x="7010400" y="5414744"/>
            <a:ext cx="3684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TOA (MJD) 58186.821751361541342 </a:t>
            </a:r>
          </a:p>
          <a:p>
            <a:r>
              <a:rPr lang="en-US" dirty="0"/>
              <a:t>Error (microsec) 0.029</a:t>
            </a:r>
          </a:p>
        </p:txBody>
      </p:sp>
    </p:spTree>
    <p:extLst>
      <p:ext uri="{BB962C8B-B14F-4D97-AF65-F5344CB8AC3E}">
        <p14:creationId xmlns:p14="http://schemas.microsoft.com/office/powerpoint/2010/main" val="303335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BC0E-EDF7-4415-A073-1FA29262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times of arrival (</a:t>
            </a:r>
            <a:r>
              <a:rPr lang="en-US" dirty="0" err="1"/>
              <a:t>ToAs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2C194-1705-08B2-C845-D0E8EA306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Measured </a:t>
            </a:r>
            <a:r>
              <a:rPr lang="en-US" dirty="0" err="1"/>
              <a:t>ToAs</a:t>
            </a:r>
            <a:r>
              <a:rPr lang="en-US" dirty="0"/>
              <a:t> are saved to a text file (.</a:t>
            </a:r>
            <a:r>
              <a:rPr lang="en-US" dirty="0" err="1"/>
              <a:t>tim</a:t>
            </a:r>
            <a:r>
              <a:rPr lang="en-US" dirty="0"/>
              <a:t> file) with flags describing the observation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AB1F2-5BC5-F208-626F-E721454A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0" y="3743088"/>
            <a:ext cx="121457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BB8BB-0A3E-34FC-9FA8-43F2AAC0F6D7}"/>
              </a:ext>
            </a:extLst>
          </p:cNvPr>
          <p:cNvSpPr txBox="1"/>
          <p:nvPr/>
        </p:nvSpPr>
        <p:spPr>
          <a:xfrm>
            <a:off x="2971800" y="5807631"/>
            <a:ext cx="512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Pulsar timing data sets often have thousands of </a:t>
            </a:r>
            <a:r>
              <a:rPr lang="en-US" dirty="0" err="1"/>
              <a:t>ToAs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2377E-6C68-AA90-7641-31F479FAF890}"/>
              </a:ext>
            </a:extLst>
          </p:cNvPr>
          <p:cNvSpPr txBox="1"/>
          <p:nvPr/>
        </p:nvSpPr>
        <p:spPr>
          <a:xfrm>
            <a:off x="1182044" y="312162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File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ED9E0-FF1B-DD19-8C12-0B9D066F768F}"/>
              </a:ext>
            </a:extLst>
          </p:cNvPr>
          <p:cNvSpPr txBox="1"/>
          <p:nvPr/>
        </p:nvSpPr>
        <p:spPr>
          <a:xfrm>
            <a:off x="2707170" y="3121622"/>
            <a:ext cx="179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(MHz)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1DAFC-C726-06C4-E96C-AAA6CF60B0B4}"/>
              </a:ext>
            </a:extLst>
          </p:cNvPr>
          <p:cNvSpPr txBox="1"/>
          <p:nvPr/>
        </p:nvSpPr>
        <p:spPr>
          <a:xfrm>
            <a:off x="4770230" y="3121622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ToA</a:t>
            </a:r>
            <a:r>
              <a:rPr lang="en-US" dirty="0"/>
              <a:t> (MJD)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EB036-A19A-987B-D1DE-303C681DF1E6}"/>
              </a:ext>
            </a:extLst>
          </p:cNvPr>
          <p:cNvSpPr txBox="1"/>
          <p:nvPr/>
        </p:nvSpPr>
        <p:spPr>
          <a:xfrm>
            <a:off x="6179393" y="3121622"/>
            <a:ext cx="169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 (us)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CD300-8013-EFE4-DBA7-15E4FA1B4372}"/>
              </a:ext>
            </a:extLst>
          </p:cNvPr>
          <p:cNvSpPr txBox="1"/>
          <p:nvPr/>
        </p:nvSpPr>
        <p:spPr>
          <a:xfrm>
            <a:off x="8151279" y="312503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133EB4-2BCC-1519-7FE7-9E6F8BF7F552}"/>
              </a:ext>
            </a:extLst>
          </p:cNvPr>
          <p:cNvSpPr txBox="1"/>
          <p:nvPr/>
        </p:nvSpPr>
        <p:spPr>
          <a:xfrm>
            <a:off x="9786657" y="31216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Flags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81DBFB-E722-9DE0-5AEC-5B1A00BFB533}"/>
              </a:ext>
            </a:extLst>
          </p:cNvPr>
          <p:cNvCxnSpPr>
            <a:cxnSpLocks/>
          </p:cNvCxnSpPr>
          <p:nvPr/>
        </p:nvCxnSpPr>
        <p:spPr>
          <a:xfrm>
            <a:off x="1676400" y="3429000"/>
            <a:ext cx="852970" cy="314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F53495-F2BE-23BC-3FBD-F40BEFEBBFA5}"/>
              </a:ext>
            </a:extLst>
          </p:cNvPr>
          <p:cNvCxnSpPr>
            <a:cxnSpLocks/>
          </p:cNvCxnSpPr>
          <p:nvPr/>
        </p:nvCxnSpPr>
        <p:spPr>
          <a:xfrm>
            <a:off x="3677345" y="3459977"/>
            <a:ext cx="1033577" cy="281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9AA426-2A9B-E8BB-A913-F4719018A16C}"/>
              </a:ext>
            </a:extLst>
          </p:cNvPr>
          <p:cNvCxnSpPr>
            <a:cxnSpLocks/>
          </p:cNvCxnSpPr>
          <p:nvPr/>
        </p:nvCxnSpPr>
        <p:spPr>
          <a:xfrm>
            <a:off x="5479776" y="3422909"/>
            <a:ext cx="369639" cy="316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3D1715-E629-FF36-38D2-112E3E740A7E}"/>
              </a:ext>
            </a:extLst>
          </p:cNvPr>
          <p:cNvCxnSpPr>
            <a:cxnSpLocks/>
          </p:cNvCxnSpPr>
          <p:nvPr/>
        </p:nvCxnSpPr>
        <p:spPr>
          <a:xfrm>
            <a:off x="7025073" y="3412342"/>
            <a:ext cx="369639" cy="316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66047D4-6492-AF87-E0AB-F37CF21EBC36}"/>
              </a:ext>
            </a:extLst>
          </p:cNvPr>
          <p:cNvCxnSpPr>
            <a:cxnSpLocks/>
          </p:cNvCxnSpPr>
          <p:nvPr/>
        </p:nvCxnSpPr>
        <p:spPr>
          <a:xfrm flipH="1">
            <a:off x="8064217" y="3412342"/>
            <a:ext cx="446565" cy="316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0366DB-1EAF-2B00-F275-9CD7603B8D51}"/>
              </a:ext>
            </a:extLst>
          </p:cNvPr>
          <p:cNvCxnSpPr>
            <a:cxnSpLocks/>
          </p:cNvCxnSpPr>
          <p:nvPr/>
        </p:nvCxnSpPr>
        <p:spPr>
          <a:xfrm>
            <a:off x="10140210" y="3412342"/>
            <a:ext cx="0" cy="213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D8E209-14A8-31CB-511E-0222171AC3C8}"/>
              </a:ext>
            </a:extLst>
          </p:cNvPr>
          <p:cNvCxnSpPr/>
          <p:nvPr/>
        </p:nvCxnSpPr>
        <p:spPr>
          <a:xfrm>
            <a:off x="8458200" y="3677485"/>
            <a:ext cx="368121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D5C1A5-33B7-1512-F837-E2386A42B48D}"/>
              </a:ext>
            </a:extLst>
          </p:cNvPr>
          <p:cNvCxnSpPr>
            <a:cxnSpLocks/>
          </p:cNvCxnSpPr>
          <p:nvPr/>
        </p:nvCxnSpPr>
        <p:spPr>
          <a:xfrm>
            <a:off x="152400" y="4114800"/>
            <a:ext cx="6477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7C337018-E66C-2103-595C-C9CFC4FF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50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42EDF-C9C1-E326-9C67-57C8CA28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-166788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40D7A-72FB-00C2-0960-9D28F41AA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1727829"/>
            <a:ext cx="6153014" cy="4993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The journey of pulsar timing data</a:t>
            </a:r>
          </a:p>
          <a:p>
            <a:r>
              <a:rPr lang="en-US" sz="1800" dirty="0"/>
              <a:t>Big radio telescopes in radio-quiet regions observe pulsars </a:t>
            </a:r>
            <a:br>
              <a:rPr lang="en-US" sz="1800" dirty="0"/>
            </a:br>
            <a:r>
              <a:rPr lang="en-US" sz="1800" dirty="0"/>
              <a:t>for minutes to hours</a:t>
            </a:r>
          </a:p>
          <a:p>
            <a:pPr lvl="1"/>
            <a:r>
              <a:rPr lang="en-US" sz="1400" dirty="0"/>
              <a:t>Receivers transform radio waves to voltages</a:t>
            </a:r>
          </a:p>
          <a:p>
            <a:pPr lvl="1"/>
            <a:r>
              <a:rPr lang="en-US" sz="1400" dirty="0"/>
              <a:t>A backend system folds data at the pulsar period and saves profiles as a function of frequency, time, and polarization</a:t>
            </a:r>
          </a:p>
          <a:p>
            <a:r>
              <a:rPr lang="en-US" sz="1800" dirty="0"/>
              <a:t>PSRCHIVE is used to</a:t>
            </a:r>
          </a:p>
          <a:p>
            <a:pPr lvl="1"/>
            <a:r>
              <a:rPr lang="en-US" sz="1400" dirty="0"/>
              <a:t>Remove Radio-frequency interference (RFI) </a:t>
            </a:r>
          </a:p>
          <a:p>
            <a:pPr lvl="1"/>
            <a:r>
              <a:rPr lang="en-US" sz="1400" dirty="0"/>
              <a:t>Calibrate observations</a:t>
            </a:r>
          </a:p>
          <a:p>
            <a:pPr lvl="1"/>
            <a:r>
              <a:rPr lang="en-US" sz="1400" dirty="0"/>
              <a:t>Sum profiles in frequency, time, polarization</a:t>
            </a:r>
          </a:p>
          <a:p>
            <a:pPr lvl="1"/>
            <a:r>
              <a:rPr lang="en-US" sz="1400" dirty="0"/>
              <a:t>Form templates profiles</a:t>
            </a:r>
          </a:p>
          <a:p>
            <a:pPr lvl="1"/>
            <a:r>
              <a:rPr lang="en-US" sz="1400" dirty="0"/>
              <a:t>Time tag profiles with precise times of arrival (</a:t>
            </a:r>
            <a:r>
              <a:rPr lang="en-US" sz="1400" dirty="0" err="1"/>
              <a:t>ToAs</a:t>
            </a:r>
            <a:r>
              <a:rPr lang="en-US" sz="1400" dirty="0"/>
              <a:t>)</a:t>
            </a:r>
          </a:p>
          <a:p>
            <a:r>
              <a:rPr lang="en-US" sz="1800" dirty="0">
                <a:cs typeface="Calibri" panose="020F0502020204030204" pitchFamily="34" charset="0"/>
                <a:hlinkClick r:id="rId2"/>
              </a:rPr>
              <a:t>https://github.com/andrewzic/IPTA_PSRCHIVE_tutorial_2024</a:t>
            </a:r>
            <a:r>
              <a:rPr lang="en-US" sz="1800" dirty="0">
                <a:cs typeface="Calibri" panose="020F0502020204030204" pitchFamily="34" charset="0"/>
              </a:rPr>
              <a:t>  </a:t>
            </a:r>
            <a:endParaRPr lang="en-US" sz="1800" dirty="0"/>
          </a:p>
          <a:p>
            <a:r>
              <a:rPr lang="en-US" sz="1800" dirty="0"/>
              <a:t>Timing residuals are then analyzed for interesting physics missing in the model</a:t>
            </a:r>
          </a:p>
          <a:p>
            <a:pPr lvl="1"/>
            <a:r>
              <a:rPr lang="en-US" sz="1400" dirty="0"/>
              <a:t>Gravitational waves!</a:t>
            </a:r>
            <a:endParaRPr lang="en-US" sz="2000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3D8BA81-8E9F-6870-8BA8-460FDCEFB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3" r="-3" b="244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719A6-3AC4-D6EA-BC1C-7DBB9FDE0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29A392C-8544-624B-9A35-7175495B0DD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6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E9F9-18B3-3344-AF83-543E678D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Antennas: the “body”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411EC-BED9-B34D-920B-77954DBC3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58" y="1590362"/>
            <a:ext cx="3945426" cy="4822371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Pulsars are faint</a:t>
            </a:r>
          </a:p>
          <a:p>
            <a:endParaRPr lang="en-US" dirty="0"/>
          </a:p>
          <a:p>
            <a:r>
              <a:rPr lang="en-US" dirty="0"/>
              <a:t>Large antenna size = large sensitivity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Historically: Large aperture single-dish telescopes</a:t>
            </a:r>
          </a:p>
          <a:p>
            <a:pPr lvl="1"/>
            <a:r>
              <a:rPr lang="en-US" dirty="0"/>
              <a:t>Don’t need angular resolution </a:t>
            </a:r>
          </a:p>
          <a:p>
            <a:endParaRPr lang="en-US" dirty="0"/>
          </a:p>
          <a:p>
            <a:r>
              <a:rPr lang="en-US" dirty="0"/>
              <a:t>Now:  Interferometers</a:t>
            </a:r>
          </a:p>
          <a:p>
            <a:pPr lvl="1"/>
            <a:r>
              <a:rPr lang="en-US" dirty="0" err="1"/>
              <a:t>MeerKAT</a:t>
            </a:r>
            <a:r>
              <a:rPr lang="en-US" dirty="0"/>
              <a:t>/LOFAR/VLA/SKA</a:t>
            </a:r>
          </a:p>
          <a:p>
            <a:pPr lvl="1"/>
            <a:endParaRPr lang="en-US" dirty="0"/>
          </a:p>
          <a:p>
            <a:r>
              <a:rPr lang="en-US" dirty="0"/>
              <a:t>Sites chosen for low radio-frequency inference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Works at observing frequencies </a:t>
            </a:r>
            <a:br>
              <a:rPr lang="en-US" dirty="0"/>
            </a:br>
            <a:r>
              <a:rPr lang="en-US" dirty="0"/>
              <a:t>of choice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0C6A5-2014-614D-BA35-9069628ED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558" y="4312557"/>
            <a:ext cx="4023442" cy="2545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46A79-9E75-2043-84F5-2A07096AF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71" y="1143360"/>
            <a:ext cx="5243529" cy="2942485"/>
          </a:xfrm>
          <a:prstGeom prst="rect">
            <a:avLst/>
          </a:prstGeom>
        </p:spPr>
      </p:pic>
      <p:pic>
        <p:nvPicPr>
          <p:cNvPr id="7" name="Picture 61">
            <a:extLst>
              <a:ext uri="{FF2B5EF4-FFF2-40B4-BE49-F238E27FC236}">
                <a16:creationId xmlns:a16="http://schemas.microsoft.com/office/drawing/2014/main" id="{2034E1D9-B217-0847-88E4-5751E3EF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280104" y="4312557"/>
            <a:ext cx="3820552" cy="254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BFA6C-A572-B451-4751-28E482DC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E8705-2A3C-0964-3CFA-853A121E4F6A}"/>
              </a:ext>
            </a:extLst>
          </p:cNvPr>
          <p:cNvSpPr txBox="1"/>
          <p:nvPr/>
        </p:nvSpPr>
        <p:spPr>
          <a:xfrm>
            <a:off x="8693935" y="1132463"/>
            <a:ext cx="227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MeerKAT</a:t>
            </a:r>
            <a:r>
              <a:rPr lang="en-US" dirty="0"/>
              <a:t>, South Africa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credit: SARAO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AB198-91FC-D043-7802-46F9B7A6FDE6}"/>
              </a:ext>
            </a:extLst>
          </p:cNvPr>
          <p:cNvSpPr txBox="1"/>
          <p:nvPr/>
        </p:nvSpPr>
        <p:spPr>
          <a:xfrm>
            <a:off x="4565233" y="6412733"/>
            <a:ext cx="34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Greenbank, USA (</a:t>
            </a:r>
            <a:r>
              <a:rPr lang="en-US" i="1" dirty="0">
                <a:solidFill>
                  <a:schemeClr val="bg1"/>
                </a:solidFill>
              </a:rPr>
              <a:t>credit: </a:t>
            </a:r>
            <a:r>
              <a:rPr lang="en-AU" i="1" dirty="0">
                <a:solidFill>
                  <a:schemeClr val="bg1"/>
                </a:solidFill>
              </a:rPr>
              <a:t>Jay Young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A4943-007C-9DC3-CBEF-FB23D3BDCB0F}"/>
              </a:ext>
            </a:extLst>
          </p:cNvPr>
          <p:cNvSpPr txBox="1"/>
          <p:nvPr/>
        </p:nvSpPr>
        <p:spPr>
          <a:xfrm>
            <a:off x="9593928" y="5149788"/>
            <a:ext cx="124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FAST, China</a:t>
            </a:r>
          </a:p>
        </p:txBody>
      </p:sp>
    </p:spTree>
    <p:extLst>
      <p:ext uri="{BB962C8B-B14F-4D97-AF65-F5344CB8AC3E}">
        <p14:creationId xmlns:p14="http://schemas.microsoft.com/office/powerpoint/2010/main" val="536140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3FFD-1A1D-72A4-86BA-5485E1BA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Software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3A92-CF9D-5FB4-6540-AE8C8BEF9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Voltages processed (e.g. folded) with </a:t>
            </a:r>
            <a:r>
              <a:rPr lang="en-US" i="1" u="sng" dirty="0" err="1"/>
              <a:t>dspsr</a:t>
            </a:r>
            <a:endParaRPr lang="en-US" i="1" u="sng" dirty="0"/>
          </a:p>
          <a:p>
            <a:r>
              <a:rPr lang="en-US" dirty="0"/>
              <a:t>Search mode searched for new pulsars with </a:t>
            </a:r>
            <a:r>
              <a:rPr lang="en-US" i="1" u="sng" dirty="0"/>
              <a:t>presto</a:t>
            </a:r>
          </a:p>
          <a:p>
            <a:r>
              <a:rPr lang="en-US" dirty="0"/>
              <a:t>Pulse profiles calibrated and </a:t>
            </a:r>
            <a:r>
              <a:rPr lang="en-US" dirty="0" err="1"/>
              <a:t>analysed</a:t>
            </a:r>
            <a:r>
              <a:rPr lang="en-US" dirty="0"/>
              <a:t> with </a:t>
            </a:r>
            <a:r>
              <a:rPr lang="en-US" i="1" u="sng" dirty="0" err="1"/>
              <a:t>psrchive</a:t>
            </a:r>
            <a:endParaRPr lang="en-US" i="1" u="sng" dirty="0"/>
          </a:p>
          <a:p>
            <a:r>
              <a:rPr lang="en-US" dirty="0"/>
              <a:t>Timing residuals and (least squares) timing model fit </a:t>
            </a:r>
            <a:br>
              <a:rPr lang="en-US" dirty="0"/>
            </a:br>
            <a:r>
              <a:rPr lang="en-US" dirty="0"/>
              <a:t>in </a:t>
            </a:r>
            <a:r>
              <a:rPr lang="en-US" i="1" u="sng" dirty="0"/>
              <a:t>tempo2</a:t>
            </a:r>
            <a:r>
              <a:rPr lang="en-US" dirty="0"/>
              <a:t> or </a:t>
            </a:r>
            <a:r>
              <a:rPr lang="en-US" i="1" u="sng" dirty="0"/>
              <a:t>PINT</a:t>
            </a:r>
          </a:p>
          <a:p>
            <a:r>
              <a:rPr lang="en-US" dirty="0"/>
              <a:t>Stochastic (random) processes, and timing model fit with Bayesian inference with </a:t>
            </a:r>
            <a:r>
              <a:rPr lang="en-US" i="1" u="sng" dirty="0" err="1"/>
              <a:t>temponest</a:t>
            </a:r>
            <a:r>
              <a:rPr lang="en-US" dirty="0"/>
              <a:t> or </a:t>
            </a:r>
            <a:r>
              <a:rPr lang="en-US" i="1" u="sng" dirty="0"/>
              <a:t>enterprise</a:t>
            </a:r>
          </a:p>
          <a:p>
            <a:r>
              <a:rPr lang="en-US" dirty="0"/>
              <a:t>Gravitational wave detection </a:t>
            </a:r>
            <a:r>
              <a:rPr lang="en-US" i="1" u="sng" dirty="0"/>
              <a:t>enterprise</a:t>
            </a:r>
            <a:r>
              <a:rPr lang="en-US" dirty="0"/>
              <a:t> and </a:t>
            </a:r>
            <a:r>
              <a:rPr lang="en-US" i="1" u="sng" dirty="0"/>
              <a:t>discovery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5B84E-8CF9-2CFF-A8DF-A0665073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88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1551-2FCD-B39D-346F-AF2CD3F56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52BD-4DDE-8F94-6412-32548EF5B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tagging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46930-1749-8695-4A23-71C2A5ED2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545243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Match a template to the pulse profile observation </a:t>
            </a:r>
          </a:p>
          <a:p>
            <a:pPr lvl="1"/>
            <a:r>
              <a:rPr lang="en-US" dirty="0"/>
              <a:t>Shift the template in phase until it best matches the data</a:t>
            </a:r>
          </a:p>
          <a:p>
            <a:endParaRPr lang="en-US" dirty="0"/>
          </a:p>
          <a:p>
            <a:r>
              <a:rPr lang="en-US" dirty="0"/>
              <a:t>Relative to timing model arrival times varied show excess white noise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Millisecond pulsars easily measured to less than 1 microsecond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1E53260-ED9F-FF87-F72B-E95FB16D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31</a:t>
            </a:fld>
            <a:endParaRPr lang="en-US" dirty="0"/>
          </a:p>
        </p:txBody>
      </p:sp>
      <p:pic>
        <p:nvPicPr>
          <p:cNvPr id="11" name="Picture 10" descr="A graph of a pulse&#10;&#10;Description automatically generated with medium confidence">
            <a:extLst>
              <a:ext uri="{FF2B5EF4-FFF2-40B4-BE49-F238E27FC236}">
                <a16:creationId xmlns:a16="http://schemas.microsoft.com/office/drawing/2014/main" id="{CD989527-3AFA-92C5-904F-B3FAEA69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143000"/>
            <a:ext cx="6129971" cy="4966053"/>
          </a:xfrm>
          <a:prstGeom prst="rect">
            <a:avLst/>
          </a:prstGeom>
        </p:spPr>
      </p:pic>
      <p:pic>
        <p:nvPicPr>
          <p:cNvPr id="13" name="Picture 12" descr="A black square and square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C792B3F1-50AF-AB53-0576-8C78AB85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643335"/>
            <a:ext cx="1761895" cy="6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19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9387-DD91-D5D2-9D33-6BE309444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8B66-8BBA-594C-2BED-75B95BEB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tagging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B6D029-1E7C-5ADD-AA55-01A9E5E6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733FD484-D509-A838-D412-1EA4568A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3000"/>
            <a:ext cx="6096000" cy="498201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5DBF1B-1F97-1DB6-D6AE-6E2F2BA8CFC1}"/>
              </a:ext>
            </a:extLst>
          </p:cNvPr>
          <p:cNvSpPr txBox="1">
            <a:spLocks/>
          </p:cNvSpPr>
          <p:nvPr/>
        </p:nvSpPr>
        <p:spPr>
          <a:xfrm>
            <a:off x="381000" y="1905000"/>
            <a:ext cx="54524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Match a template to the pulse profile observation </a:t>
            </a:r>
          </a:p>
          <a:p>
            <a:pPr lvl="1"/>
            <a:r>
              <a:rPr lang="en-US" dirty="0"/>
              <a:t>Shift the template in phase until it best matches the data</a:t>
            </a:r>
          </a:p>
          <a:p>
            <a:endParaRPr lang="en-US" dirty="0"/>
          </a:p>
          <a:p>
            <a:r>
              <a:rPr lang="en-US" dirty="0"/>
              <a:t>Relative to timing model arrival times varied show excess white noise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Millisecond pulsars easily measured to less than 1 microsecond</a:t>
            </a:r>
          </a:p>
        </p:txBody>
      </p:sp>
      <p:pic>
        <p:nvPicPr>
          <p:cNvPr id="11" name="Picture 10" descr="A black square and square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7F34258A-4FE9-7991-719D-258A8E91C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643335"/>
            <a:ext cx="1761895" cy="6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677E1-683F-9248-4116-BC3598097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ToA</a:t>
            </a:r>
            <a:r>
              <a:rPr lang="en-US" dirty="0"/>
              <a:t> uncertainty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4299B-FDCB-74D0-5529-3C230E69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538301"/>
            <a:ext cx="7772400" cy="846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3C88D-6BCE-C364-0701-C7CCEB0CE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410200"/>
            <a:ext cx="7772400" cy="7984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2BB068-5146-E40F-6109-0874F6CBC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8915400" cy="4351338"/>
          </a:xfrm>
        </p:spPr>
        <p:txBody>
          <a:bodyPr>
            <a:normAutofit/>
          </a:bodyPr>
          <a:lstStyle/>
          <a:p>
            <a:r>
              <a:rPr lang="en-US" dirty="0"/>
              <a:t>What properties of telescope/receiver/pulsar </a:t>
            </a:r>
            <a:br>
              <a:rPr lang="en-US" dirty="0"/>
            </a:br>
            <a:r>
              <a:rPr lang="en-US" dirty="0"/>
              <a:t>give the best </a:t>
            </a:r>
            <a:r>
              <a:rPr lang="en-US" dirty="0" err="1"/>
              <a:t>ToAs</a:t>
            </a:r>
            <a:r>
              <a:rPr lang="en-US" dirty="0"/>
              <a:t>?</a:t>
            </a:r>
          </a:p>
          <a:p>
            <a:r>
              <a:rPr lang="en-US" dirty="0"/>
              <a:t>Best millisecond pulsars can be time-tagged to </a:t>
            </a:r>
            <a:br>
              <a:rPr lang="en-US" dirty="0"/>
            </a:br>
            <a:r>
              <a:rPr lang="en-US" b="1" i="1" dirty="0"/>
              <a:t>10 nanoseconds </a:t>
            </a:r>
            <a:r>
              <a:rPr lang="en-US" dirty="0"/>
              <a:t>uncertainty!</a:t>
            </a:r>
            <a:r>
              <a:rPr lang="en-US" b="1" i="1" dirty="0"/>
              <a:t> </a:t>
            </a:r>
          </a:p>
          <a:p>
            <a:r>
              <a:rPr lang="en-US" dirty="0"/>
              <a:t>However, measurements often show excess noise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05F197-3666-E748-3804-68D5978D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33</a:t>
            </a:fld>
            <a:endParaRPr lang="en-US" dirty="0"/>
          </a:p>
        </p:txBody>
      </p:sp>
      <p:pic>
        <p:nvPicPr>
          <p:cNvPr id="12" name="Picture 11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736F9BD-6F70-40DF-EBB9-0CFEC40D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249" y="1371600"/>
            <a:ext cx="4207385" cy="31190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5B2EEC-3C01-AE42-F2C7-ED0DEB463ADA}"/>
              </a:ext>
            </a:extLst>
          </p:cNvPr>
          <p:cNvSpPr txBox="1"/>
          <p:nvPr/>
        </p:nvSpPr>
        <p:spPr>
          <a:xfrm>
            <a:off x="9677400" y="4658032"/>
            <a:ext cx="2357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Jitter noise in J1603-7202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AU" sz="1600" dirty="0">
                <a:effectLst/>
                <a:latin typeface="Times"/>
              </a:rPr>
              <a:t>Parthasarathy</a:t>
            </a:r>
            <a:r>
              <a:rPr lang="en-AU" sz="1600" dirty="0">
                <a:latin typeface="Times"/>
              </a:rPr>
              <a:t> </a:t>
            </a:r>
            <a:r>
              <a:rPr lang="en-US" sz="1600" dirty="0"/>
              <a:t>et al. 2021)</a:t>
            </a:r>
          </a:p>
        </p:txBody>
      </p:sp>
    </p:spTree>
    <p:extLst>
      <p:ext uri="{BB962C8B-B14F-4D97-AF65-F5344CB8AC3E}">
        <p14:creationId xmlns:p14="http://schemas.microsoft.com/office/powerpoint/2010/main" val="866207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AB69-9E02-E843-C0E0-FD982C15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residuals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4347E-8339-7003-E26F-3C0F97C8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5000" cy="4351338"/>
          </a:xfrm>
        </p:spPr>
        <p:txBody>
          <a:bodyPr/>
          <a:lstStyle/>
          <a:p>
            <a:r>
              <a:rPr lang="en-US" dirty="0"/>
              <a:t>A model is used to predict the arrival times</a:t>
            </a:r>
          </a:p>
          <a:p>
            <a:r>
              <a:rPr lang="en-US" dirty="0"/>
              <a:t>The model is developed following the discovery of a pulsar</a:t>
            </a:r>
          </a:p>
          <a:p>
            <a:r>
              <a:rPr lang="en-US" dirty="0"/>
              <a:t>It is always improving with more data collected</a:t>
            </a:r>
          </a:p>
          <a:p>
            <a:r>
              <a:rPr lang="en-US" dirty="0"/>
              <a:t>Timing residuals = </a:t>
            </a:r>
            <a:r>
              <a:rPr lang="en-US" dirty="0" err="1"/>
              <a:t>ToAs</a:t>
            </a:r>
            <a:r>
              <a:rPr lang="en-US" dirty="0"/>
              <a:t> – model</a:t>
            </a:r>
          </a:p>
          <a:p>
            <a:pPr lvl="1"/>
            <a:r>
              <a:rPr lang="en-US" dirty="0"/>
              <a:t>Timing residuals reveal </a:t>
            </a:r>
            <a:r>
              <a:rPr lang="en-US" b="1" i="1" dirty="0"/>
              <a:t>physics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missing from the model.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D74CE2-64E8-4165-FE8F-C974387A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34</a:t>
            </a:fld>
            <a:endParaRPr lang="en-US" dirty="0"/>
          </a:p>
        </p:txBody>
      </p:sp>
      <p:pic>
        <p:nvPicPr>
          <p:cNvPr id="9" name="Picture 8" descr="A diagram of a model&#10;&#10;Description automatically generated">
            <a:extLst>
              <a:ext uri="{FF2B5EF4-FFF2-40B4-BE49-F238E27FC236}">
                <a16:creationId xmlns:a16="http://schemas.microsoft.com/office/drawing/2014/main" id="{44A15789-4287-4D45-BB13-E5A5E824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209800"/>
            <a:ext cx="5672952" cy="26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35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BCC8-1FF6-A8C6-1AF5-19968318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timing residuals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BB2BA-AC17-F4EB-1526-931C6EA2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C177A-6DCF-B9AA-D352-CB899981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03" t="18265" r="-46" b="20320"/>
          <a:stretch/>
        </p:blipFill>
        <p:spPr>
          <a:xfrm>
            <a:off x="152400" y="2351088"/>
            <a:ext cx="5382978" cy="3415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EA9E0-2731-8633-DA36-137F7EB6AB9E}"/>
              </a:ext>
            </a:extLst>
          </p:cNvPr>
          <p:cNvSpPr txBox="1"/>
          <p:nvPr/>
        </p:nvSpPr>
        <p:spPr>
          <a:xfrm>
            <a:off x="722902" y="1665288"/>
            <a:ext cx="443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 of millisecond pulsar B1937+21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3D4828-A677-6C12-0D20-FD14DA28C012}"/>
              </a:ext>
            </a:extLst>
          </p:cNvPr>
          <p:cNvSpPr/>
          <p:nvPr/>
        </p:nvSpPr>
        <p:spPr>
          <a:xfrm>
            <a:off x="189710" y="5991267"/>
            <a:ext cx="563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Last observation (2018): 674,489,762,880 pulse periods after first observation (1984)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6D9EC-36F9-BBD1-1665-C6D764D8E586}"/>
              </a:ext>
            </a:extLst>
          </p:cNvPr>
          <p:cNvSpPr txBox="1"/>
          <p:nvPr/>
        </p:nvSpPr>
        <p:spPr>
          <a:xfrm>
            <a:off x="2939182" y="2695020"/>
            <a:ext cx="163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Spin noise</a:t>
            </a:r>
          </a:p>
        </p:txBody>
      </p:sp>
      <p:pic>
        <p:nvPicPr>
          <p:cNvPr id="13" name="Picture 1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7381C652-7BE1-4337-EA04-481563CA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132" y="1307473"/>
            <a:ext cx="5505450" cy="42430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5BA0A5-FCE7-8F81-B31A-846DA36BFD24}"/>
              </a:ext>
            </a:extLst>
          </p:cNvPr>
          <p:cNvSpPr txBox="1"/>
          <p:nvPr/>
        </p:nvSpPr>
        <p:spPr>
          <a:xfrm>
            <a:off x="7055290" y="5581567"/>
            <a:ext cx="585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Dispersion measure variations in PSR J0437-4715</a:t>
            </a:r>
          </a:p>
        </p:txBody>
      </p:sp>
    </p:spTree>
    <p:extLst>
      <p:ext uri="{BB962C8B-B14F-4D97-AF65-F5344CB8AC3E}">
        <p14:creationId xmlns:p14="http://schemas.microsoft.com/office/powerpoint/2010/main" val="3118482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A380B-8EAE-7473-DFC4-82C73F01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52CA4-E1C7-D309-9E04-E647F55B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524000"/>
            <a:ext cx="5410200" cy="4803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Text file of parameters and</a:t>
            </a:r>
            <a:br>
              <a:rPr lang="en-US" dirty="0"/>
            </a:br>
            <a:r>
              <a:rPr lang="en-US" dirty="0"/>
              <a:t>uncertainties (.par file)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accent6"/>
                </a:solidFill>
              </a:rPr>
              <a:t>Pulsar spin</a:t>
            </a:r>
          </a:p>
          <a:p>
            <a:r>
              <a:rPr lang="en-US" b="1" dirty="0">
                <a:solidFill>
                  <a:schemeClr val="accent5"/>
                </a:solidFill>
              </a:rPr>
              <a:t>Astrometry (position, motion)</a:t>
            </a:r>
          </a:p>
          <a:p>
            <a:r>
              <a:rPr lang="en-US" b="1" dirty="0">
                <a:solidFill>
                  <a:schemeClr val="accent4"/>
                </a:solidFill>
              </a:rPr>
              <a:t>Dispersion</a:t>
            </a:r>
          </a:p>
          <a:p>
            <a:r>
              <a:rPr lang="en-US" b="1" dirty="0">
                <a:solidFill>
                  <a:schemeClr val="accent3"/>
                </a:solidFill>
              </a:rPr>
              <a:t>Keplerian binary orbit</a:t>
            </a:r>
          </a:p>
          <a:p>
            <a:r>
              <a:rPr lang="en-US" b="1" dirty="0">
                <a:solidFill>
                  <a:schemeClr val="accent2"/>
                </a:solidFill>
              </a:rPr>
              <a:t>Post-</a:t>
            </a:r>
            <a:r>
              <a:rPr lang="en-US" b="1" dirty="0" err="1">
                <a:solidFill>
                  <a:schemeClr val="accent2"/>
                </a:solidFill>
              </a:rPr>
              <a:t>Kelperian</a:t>
            </a:r>
            <a:r>
              <a:rPr lang="en-US" b="1" dirty="0">
                <a:solidFill>
                  <a:schemeClr val="accent2"/>
                </a:solidFill>
              </a:rPr>
              <a:t> effects (geometric, relativistic)</a:t>
            </a:r>
          </a:p>
          <a:p>
            <a:r>
              <a:rPr lang="en-US" b="1" dirty="0">
                <a:solidFill>
                  <a:schemeClr val="accent1"/>
                </a:solidFill>
              </a:rPr>
              <a:t>Solar wind / solar system</a:t>
            </a:r>
          </a:p>
          <a:p>
            <a:r>
              <a:rPr lang="en-US" b="1" dirty="0">
                <a:solidFill>
                  <a:schemeClr val="tx2"/>
                </a:solidFill>
              </a:rPr>
              <a:t>Instrumental offsets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659D7-5AB2-A89A-753E-F42385C5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1" y="-1"/>
            <a:ext cx="5219700" cy="69139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847702-B822-98F2-4766-73E33A14D5CF}"/>
              </a:ext>
            </a:extLst>
          </p:cNvPr>
          <p:cNvCxnSpPr>
            <a:cxnSpLocks/>
          </p:cNvCxnSpPr>
          <p:nvPr/>
        </p:nvCxnSpPr>
        <p:spPr>
          <a:xfrm flipV="1">
            <a:off x="2743200" y="685800"/>
            <a:ext cx="4191001" cy="2163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EACEE2-265F-607E-7E66-E9FE10D16DC0}"/>
              </a:ext>
            </a:extLst>
          </p:cNvPr>
          <p:cNvCxnSpPr>
            <a:cxnSpLocks/>
          </p:cNvCxnSpPr>
          <p:nvPr/>
        </p:nvCxnSpPr>
        <p:spPr>
          <a:xfrm flipV="1">
            <a:off x="3619501" y="365125"/>
            <a:ext cx="3314700" cy="27281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069C7-8EA3-301F-54C4-27B8975789D6}"/>
              </a:ext>
            </a:extLst>
          </p:cNvPr>
          <p:cNvCxnSpPr>
            <a:cxnSpLocks/>
          </p:cNvCxnSpPr>
          <p:nvPr/>
        </p:nvCxnSpPr>
        <p:spPr>
          <a:xfrm flipV="1">
            <a:off x="4845051" y="1524000"/>
            <a:ext cx="2089150" cy="1607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E85D9D-20B4-8328-63CA-B50668C5B3BA}"/>
              </a:ext>
            </a:extLst>
          </p:cNvPr>
          <p:cNvCxnSpPr>
            <a:cxnSpLocks/>
          </p:cNvCxnSpPr>
          <p:nvPr/>
        </p:nvCxnSpPr>
        <p:spPr>
          <a:xfrm flipV="1">
            <a:off x="2667001" y="1219200"/>
            <a:ext cx="4267200" cy="25576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83CB32-5162-02E0-5D59-E1857A55B2CE}"/>
              </a:ext>
            </a:extLst>
          </p:cNvPr>
          <p:cNvCxnSpPr>
            <a:cxnSpLocks/>
          </p:cNvCxnSpPr>
          <p:nvPr/>
        </p:nvCxnSpPr>
        <p:spPr>
          <a:xfrm flipV="1">
            <a:off x="4337051" y="2846189"/>
            <a:ext cx="2597150" cy="1398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F465B3-A702-F48D-241F-E0F35CBD4645}"/>
              </a:ext>
            </a:extLst>
          </p:cNvPr>
          <p:cNvCxnSpPr>
            <a:cxnSpLocks/>
          </p:cNvCxnSpPr>
          <p:nvPr/>
        </p:nvCxnSpPr>
        <p:spPr>
          <a:xfrm flipV="1">
            <a:off x="5203826" y="3925887"/>
            <a:ext cx="1730375" cy="632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BCC399-73D1-71D8-3E5E-09C2171764FB}"/>
              </a:ext>
            </a:extLst>
          </p:cNvPr>
          <p:cNvCxnSpPr>
            <a:cxnSpLocks/>
          </p:cNvCxnSpPr>
          <p:nvPr/>
        </p:nvCxnSpPr>
        <p:spPr>
          <a:xfrm flipV="1">
            <a:off x="2743200" y="3574891"/>
            <a:ext cx="4191001" cy="14774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E10AC4-F263-FA0E-FCDF-8B9A98D50E63}"/>
              </a:ext>
            </a:extLst>
          </p:cNvPr>
          <p:cNvCxnSpPr>
            <a:cxnSpLocks/>
          </p:cNvCxnSpPr>
          <p:nvPr/>
        </p:nvCxnSpPr>
        <p:spPr>
          <a:xfrm flipV="1">
            <a:off x="2479674" y="4310262"/>
            <a:ext cx="4454527" cy="1077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AB738EE-E9DF-BB70-8704-CF96AF1EC8ED}"/>
              </a:ext>
            </a:extLst>
          </p:cNvPr>
          <p:cNvCxnSpPr>
            <a:cxnSpLocks/>
          </p:cNvCxnSpPr>
          <p:nvPr/>
        </p:nvCxnSpPr>
        <p:spPr>
          <a:xfrm>
            <a:off x="4787902" y="5514319"/>
            <a:ext cx="2070098" cy="19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98002C-3A60-A673-16A2-8FA58DE458BB}"/>
              </a:ext>
            </a:extLst>
          </p:cNvPr>
          <p:cNvCxnSpPr>
            <a:cxnSpLocks/>
          </p:cNvCxnSpPr>
          <p:nvPr/>
        </p:nvCxnSpPr>
        <p:spPr>
          <a:xfrm>
            <a:off x="4038600" y="6047395"/>
            <a:ext cx="2819400" cy="2803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33033D4D-2CEC-E34F-6B86-10D2652D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05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2193A-F90E-1FB5-8F1E-AEAEAE19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92F8-4F94-34F7-FEDD-6C9828EF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20741-0B4D-5C7D-EFA1-A6755FDF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Average over time and frequency</a:t>
            </a:r>
          </a:p>
          <a:p>
            <a:r>
              <a:rPr lang="en-US" dirty="0"/>
              <a:t>Pulsars have different shapes</a:t>
            </a:r>
          </a:p>
          <a:p>
            <a:pPr lvl="1"/>
            <a:r>
              <a:rPr lang="en-US" dirty="0"/>
              <a:t>Depends on spin properties of pulsars</a:t>
            </a:r>
          </a:p>
          <a:p>
            <a:pPr lvl="1"/>
            <a:r>
              <a:rPr lang="en-US" dirty="0"/>
              <a:t>Depends on viewing angle of  pulsar beam</a:t>
            </a:r>
          </a:p>
          <a:p>
            <a:pPr lvl="1"/>
            <a:r>
              <a:rPr lang="en-US" dirty="0"/>
              <a:t>Depends on shape of emission region</a:t>
            </a:r>
          </a:p>
          <a:p>
            <a:pPr lvl="1"/>
            <a:r>
              <a:rPr lang="en-US" dirty="0"/>
              <a:t>Narrow pulses provide higher timing precision</a:t>
            </a:r>
          </a:p>
          <a:p>
            <a:pPr lvl="1"/>
            <a:endParaRPr lang="en-US" dirty="0"/>
          </a:p>
          <a:p>
            <a:r>
              <a:rPr lang="en-US" dirty="0"/>
              <a:t>Example:  </a:t>
            </a:r>
            <a:r>
              <a:rPr lang="en-US" dirty="0" err="1"/>
              <a:t>MeerKAT</a:t>
            </a:r>
            <a:r>
              <a:rPr lang="en-US" dirty="0"/>
              <a:t> profiles of millisecond and recycled pulsars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FDDD5-1955-B817-7C80-B4DC2FB92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23" t="32642" r="-1"/>
          <a:stretch/>
        </p:blipFill>
        <p:spPr>
          <a:xfrm>
            <a:off x="4876800" y="838200"/>
            <a:ext cx="7162800" cy="5935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10549-E569-044A-96E6-A696CF08C9CA}"/>
              </a:ext>
            </a:extLst>
          </p:cNvPr>
          <p:cNvSpPr txBox="1"/>
          <p:nvPr/>
        </p:nvSpPr>
        <p:spPr>
          <a:xfrm>
            <a:off x="6781800" y="381000"/>
            <a:ext cx="213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Spiewak</a:t>
            </a:r>
            <a:r>
              <a:rPr lang="en-US" dirty="0"/>
              <a:t> et al. (2022)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BD4B9-0D5E-4C96-C988-362B9544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3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D729-1863-0346-89D2-4756888A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Receivers: the “heart”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767A7-DB17-A14C-9F22-C0033F9DA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671" y="1540110"/>
            <a:ext cx="4548188" cy="464071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"Frontend” – turns radio waves into electricity (voltages)</a:t>
            </a:r>
          </a:p>
          <a:p>
            <a:endParaRPr lang="en-US" b="1" dirty="0"/>
          </a:p>
          <a:p>
            <a:r>
              <a:rPr lang="en-US" b="1" dirty="0"/>
              <a:t>Choosing observing frequencies </a:t>
            </a:r>
          </a:p>
          <a:p>
            <a:pPr lvl="1"/>
            <a:r>
              <a:rPr lang="en-US" dirty="0"/>
              <a:t>Pulsars are brighter at lower frequency</a:t>
            </a:r>
          </a:p>
          <a:p>
            <a:pPr lvl="1"/>
            <a:r>
              <a:rPr lang="en-US" dirty="0"/>
              <a:t>The sky background is brighter at low frequency</a:t>
            </a:r>
          </a:p>
          <a:p>
            <a:pPr lvl="1"/>
            <a:r>
              <a:rPr lang="en-US" dirty="0"/>
              <a:t>The ionized gas in the interstellar medium affects low frequencies. </a:t>
            </a:r>
          </a:p>
          <a:p>
            <a:pPr lvl="1"/>
            <a:r>
              <a:rPr lang="en-US" dirty="0"/>
              <a:t>Precision pulsar timing is typically done between 600 MHz - 3 GHz </a:t>
            </a:r>
            <a:br>
              <a:rPr lang="en-US" dirty="0"/>
            </a:br>
            <a:r>
              <a:rPr lang="en-US" dirty="0"/>
              <a:t>(50 cm - 10 cm wavelengths)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System temperature</a:t>
            </a:r>
          </a:p>
          <a:p>
            <a:pPr lvl="1"/>
            <a:r>
              <a:rPr lang="en-US" dirty="0"/>
              <a:t>Adds randomness, “noise”, to the data</a:t>
            </a:r>
          </a:p>
          <a:p>
            <a:pPr lvl="1"/>
            <a:r>
              <a:rPr lang="en-US" dirty="0"/>
              <a:t>The lower the better</a:t>
            </a:r>
          </a:p>
          <a:p>
            <a:pPr lvl="1"/>
            <a:r>
              <a:rPr lang="en-US" dirty="0"/>
              <a:t>Can’t build expensive cooling systems for large arrays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8ACD-27CA-2B47-CED4-530DEE5D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9" y="6011501"/>
            <a:ext cx="7772400" cy="8464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1C93B-A489-9976-13E7-DF3E73E4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72B51-9CFC-8128-2A11-0837A8E5E599}"/>
              </a:ext>
            </a:extLst>
          </p:cNvPr>
          <p:cNvSpPr txBox="1"/>
          <p:nvPr/>
        </p:nvSpPr>
        <p:spPr>
          <a:xfrm>
            <a:off x="6876143" y="5082171"/>
            <a:ext cx="453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Murriyang</a:t>
            </a:r>
            <a:r>
              <a:rPr lang="en-US" dirty="0"/>
              <a:t>/Parkes 10-50cm dual band receiver</a:t>
            </a:r>
          </a:p>
        </p:txBody>
      </p:sp>
      <p:pic>
        <p:nvPicPr>
          <p:cNvPr id="5" name="Picture 4" descr="A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5E5BA992-CBE3-EE43-A39F-05D2D93DE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1" y="323408"/>
            <a:ext cx="3572368" cy="47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FD1C-8316-3C40-8885-0F871AC5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Backends: the “brains”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E156E-964A-5A46-A9F3-D2F86D233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3851"/>
            <a:ext cx="6631639" cy="5180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Digitize the electric signal (voltages) </a:t>
            </a:r>
          </a:p>
          <a:p>
            <a:pPr lvl="1"/>
            <a:r>
              <a:rPr lang="en-US" dirty="0"/>
              <a:t>time series from the frontend </a:t>
            </a:r>
          </a:p>
          <a:p>
            <a:r>
              <a:rPr lang="en-US" dirty="0"/>
              <a:t>Data processing</a:t>
            </a:r>
          </a:p>
          <a:p>
            <a:pPr lvl="1"/>
            <a:r>
              <a:rPr lang="en-US" dirty="0"/>
              <a:t>Channelization</a:t>
            </a:r>
          </a:p>
          <a:p>
            <a:pPr lvl="1"/>
            <a:r>
              <a:rPr lang="en-US" dirty="0" err="1"/>
              <a:t>Dedispersion</a:t>
            </a:r>
            <a:endParaRPr lang="en-US" dirty="0"/>
          </a:p>
          <a:p>
            <a:pPr lvl="1"/>
            <a:r>
              <a:rPr lang="en-US" dirty="0"/>
              <a:t>Phase binning</a:t>
            </a:r>
          </a:p>
          <a:p>
            <a:pPr lvl="1"/>
            <a:r>
              <a:rPr lang="en-US" dirty="0"/>
              <a:t>Time sampling</a:t>
            </a:r>
          </a:p>
          <a:p>
            <a:r>
              <a:rPr lang="en-US" dirty="0"/>
              <a:t>Data types:</a:t>
            </a:r>
          </a:p>
          <a:p>
            <a:pPr lvl="1"/>
            <a:r>
              <a:rPr lang="en-US" dirty="0"/>
              <a:t>Voltages -&gt; Save everything and process later</a:t>
            </a:r>
          </a:p>
          <a:p>
            <a:pPr lvl="1"/>
            <a:r>
              <a:rPr lang="en-US" dirty="0"/>
              <a:t>Search mode -&gt; Channelized high time resolution</a:t>
            </a:r>
          </a:p>
          <a:p>
            <a:pPr lvl="1"/>
            <a:r>
              <a:rPr lang="en-US" b="1" i="1" dirty="0"/>
              <a:t>Fold mode -&gt; compact data cube for known pulsars. High time resolution in pulse phase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17E09-188E-A083-8B0C-109503925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3" y="3429000"/>
            <a:ext cx="3717836" cy="3184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99FE83-73EE-E842-814C-96FA5C6E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36525"/>
            <a:ext cx="4572664" cy="334800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2A628BA-8A80-5DB7-13AF-08A62C3C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92C-8544-624B-9A35-7175495B0DDC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64B10-A3FB-34B3-C7D6-A167D877D402}"/>
              </a:ext>
            </a:extLst>
          </p:cNvPr>
          <p:cNvSpPr txBox="1"/>
          <p:nvPr/>
        </p:nvSpPr>
        <p:spPr>
          <a:xfrm rot="16200000">
            <a:off x="6454455" y="4900149"/>
            <a:ext cx="337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Pulses on first Australian $50 note</a:t>
            </a:r>
          </a:p>
        </p:txBody>
      </p:sp>
    </p:spTree>
    <p:extLst>
      <p:ext uri="{BB962C8B-B14F-4D97-AF65-F5344CB8AC3E}">
        <p14:creationId xmlns:p14="http://schemas.microsoft.com/office/powerpoint/2010/main" val="167855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248C-3CC0-D1DC-601D-EB60895A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65E2-1C31-F7CC-9EB0-4D73A5FB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folding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3C7D8-7F09-E0CD-8BC4-D115932E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4782" cy="4351338"/>
          </a:xfrm>
        </p:spPr>
        <p:txBody>
          <a:bodyPr/>
          <a:lstStyle/>
          <a:p>
            <a:r>
              <a:rPr lang="en-US" b="1" dirty="0"/>
              <a:t>Pulsars are faint</a:t>
            </a:r>
          </a:p>
          <a:p>
            <a:pPr lvl="1"/>
            <a:r>
              <a:rPr lang="en-US" dirty="0"/>
              <a:t>For most pulsars observed with most telescopes, individual pulses are indistinguishable from the noise</a:t>
            </a:r>
          </a:p>
          <a:p>
            <a:pPr lvl="1"/>
            <a:r>
              <a:rPr lang="en-US" dirty="0"/>
              <a:t>Average together many pulses to get a clearer signal</a:t>
            </a:r>
          </a:p>
          <a:p>
            <a:pPr lvl="1"/>
            <a:endParaRPr lang="en-US" dirty="0"/>
          </a:p>
          <a:p>
            <a:r>
              <a:rPr lang="en-US" dirty="0"/>
              <a:t>In pulsar timing, we are studying known pulsars</a:t>
            </a:r>
          </a:p>
          <a:p>
            <a:pPr lvl="1"/>
            <a:r>
              <a:rPr lang="en-US" dirty="0"/>
              <a:t>We have a good model for the rotation of pulsar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0FC6793-5C51-84E0-F423-8E76A546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91657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6</a:t>
            </a:fld>
            <a:endParaRPr lang="en-US" dirty="0"/>
          </a:p>
        </p:txBody>
      </p:sp>
      <p:pic>
        <p:nvPicPr>
          <p:cNvPr id="15" name="Google Shape;201;p30">
            <a:extLst>
              <a:ext uri="{FF2B5EF4-FFF2-40B4-BE49-F238E27FC236}">
                <a16:creationId xmlns:a16="http://schemas.microsoft.com/office/drawing/2014/main" id="{25B810A4-004B-D14B-4CE5-74D2994157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93435" y="1626109"/>
            <a:ext cx="4406729" cy="44067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202;p30">
            <a:extLst>
              <a:ext uri="{FF2B5EF4-FFF2-40B4-BE49-F238E27FC236}">
                <a16:creationId xmlns:a16="http://schemas.microsoft.com/office/drawing/2014/main" id="{E282337A-6693-85AF-2419-F53FE8D22F56}"/>
              </a:ext>
            </a:extLst>
          </p:cNvPr>
          <p:cNvCxnSpPr/>
          <p:nvPr/>
        </p:nvCxnSpPr>
        <p:spPr>
          <a:xfrm>
            <a:off x="7162800" y="1981200"/>
            <a:ext cx="259492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7" name="Google Shape;203;p30">
            <a:extLst>
              <a:ext uri="{FF2B5EF4-FFF2-40B4-BE49-F238E27FC236}">
                <a16:creationId xmlns:a16="http://schemas.microsoft.com/office/drawing/2014/main" id="{F63CDACE-9AB8-6DAE-ADEE-920D346B8EEA}"/>
              </a:ext>
            </a:extLst>
          </p:cNvPr>
          <p:cNvSpPr txBox="1"/>
          <p:nvPr/>
        </p:nvSpPr>
        <p:spPr>
          <a:xfrm>
            <a:off x="7105199" y="1690688"/>
            <a:ext cx="1791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Pulse period, P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8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8CE90-63BA-BF5E-CF83-CB736370D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48C9-1C8B-B330-A643-D575EB2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folding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2FE22-1E64-7284-DFCA-A4BBC9A3B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4782" cy="4351338"/>
          </a:xfrm>
        </p:spPr>
        <p:txBody>
          <a:bodyPr/>
          <a:lstStyle/>
          <a:p>
            <a:r>
              <a:rPr lang="en-US" b="1" dirty="0"/>
              <a:t>Pulsars are faint</a:t>
            </a:r>
          </a:p>
          <a:p>
            <a:pPr lvl="1"/>
            <a:r>
              <a:rPr lang="en-US" dirty="0"/>
              <a:t>For most pulsars observed with most telescopes, individual pulses are indistinguishable from the noise</a:t>
            </a:r>
          </a:p>
          <a:p>
            <a:pPr lvl="1"/>
            <a:r>
              <a:rPr lang="en-US" dirty="0"/>
              <a:t>Average together many pulses to get a clearer signal</a:t>
            </a:r>
          </a:p>
          <a:p>
            <a:pPr lvl="1"/>
            <a:endParaRPr lang="en-US" dirty="0"/>
          </a:p>
          <a:p>
            <a:r>
              <a:rPr lang="en-US" dirty="0"/>
              <a:t>In pulsar timing, we are studying known pulsars</a:t>
            </a:r>
          </a:p>
          <a:p>
            <a:pPr lvl="1"/>
            <a:r>
              <a:rPr lang="en-US" dirty="0"/>
              <a:t>We have a good model for the rotation of pulsar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0EF68E-137C-620D-2CC1-E4047BD0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91657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7</a:t>
            </a:fld>
            <a:endParaRPr lang="en-US" dirty="0"/>
          </a:p>
        </p:txBody>
      </p:sp>
      <p:pic>
        <p:nvPicPr>
          <p:cNvPr id="15" name="Google Shape;201;p30">
            <a:extLst>
              <a:ext uri="{FF2B5EF4-FFF2-40B4-BE49-F238E27FC236}">
                <a16:creationId xmlns:a16="http://schemas.microsoft.com/office/drawing/2014/main" id="{0529EA6C-7A7E-AECC-2B9F-84FF975EB4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93435" y="1626109"/>
            <a:ext cx="4406729" cy="440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4;p39">
            <a:extLst>
              <a:ext uri="{FF2B5EF4-FFF2-40B4-BE49-F238E27FC236}">
                <a16:creationId xmlns:a16="http://schemas.microsoft.com/office/drawing/2014/main" id="{39CD6905-CDCB-ECF8-E4D1-0FF24CEDD2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3435" y="1626109"/>
            <a:ext cx="4406729" cy="4406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6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09422-2C21-C320-2C16-253DE2FF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8251-D952-E39E-D489-1A24677E1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folding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12C14-910F-D2E7-F3C7-37780D3C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4782" cy="4351338"/>
          </a:xfrm>
        </p:spPr>
        <p:txBody>
          <a:bodyPr/>
          <a:lstStyle/>
          <a:p>
            <a:r>
              <a:rPr lang="en-US" b="1" dirty="0"/>
              <a:t>Pulsars are faint</a:t>
            </a:r>
          </a:p>
          <a:p>
            <a:pPr lvl="1"/>
            <a:r>
              <a:rPr lang="en-US" dirty="0"/>
              <a:t>For most pulsars observed with most telescopes, individual pulses are indistinguishable from the noise</a:t>
            </a:r>
          </a:p>
          <a:p>
            <a:pPr lvl="1"/>
            <a:r>
              <a:rPr lang="en-US" dirty="0"/>
              <a:t>Average together many pulses to get a clearer signal</a:t>
            </a:r>
          </a:p>
          <a:p>
            <a:pPr lvl="1"/>
            <a:endParaRPr lang="en-US" dirty="0"/>
          </a:p>
          <a:p>
            <a:r>
              <a:rPr lang="en-US" dirty="0"/>
              <a:t>In pulsar timing, we are studying known pulsars</a:t>
            </a:r>
          </a:p>
          <a:p>
            <a:pPr lvl="1"/>
            <a:r>
              <a:rPr lang="en-US" dirty="0"/>
              <a:t>We have a good model for the rotation of pulsar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C7FBD4-0C0F-0B41-C90A-7805AD15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91657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8</a:t>
            </a:fld>
            <a:endParaRPr lang="en-US" dirty="0"/>
          </a:p>
        </p:txBody>
      </p:sp>
      <p:pic>
        <p:nvPicPr>
          <p:cNvPr id="15" name="Google Shape;201;p30">
            <a:extLst>
              <a:ext uri="{FF2B5EF4-FFF2-40B4-BE49-F238E27FC236}">
                <a16:creationId xmlns:a16="http://schemas.microsoft.com/office/drawing/2014/main" id="{A00E1656-21C2-0A7E-A60F-EC725114D8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93435" y="1626109"/>
            <a:ext cx="4406729" cy="440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4;p39">
            <a:extLst>
              <a:ext uri="{FF2B5EF4-FFF2-40B4-BE49-F238E27FC236}">
                <a16:creationId xmlns:a16="http://schemas.microsoft.com/office/drawing/2014/main" id="{93A210F1-0305-6960-E4D4-BFE2A86E88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3435" y="1626109"/>
            <a:ext cx="4406729" cy="440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4;p49">
            <a:extLst>
              <a:ext uri="{FF2B5EF4-FFF2-40B4-BE49-F238E27FC236}">
                <a16:creationId xmlns:a16="http://schemas.microsoft.com/office/drawing/2014/main" id="{50AAED8B-F058-F96D-6ADE-596FA3A4FB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435" y="1626109"/>
            <a:ext cx="4406729" cy="4406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12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60BC-CB03-9B46-9441-60B4E513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365124"/>
            <a:ext cx="10515600" cy="1325563"/>
          </a:xfrm>
        </p:spPr>
        <p:txBody>
          <a:bodyPr/>
          <a:lstStyle/>
          <a:p>
            <a:r>
              <a:rPr lang="en-US" dirty="0"/>
              <a:t>Fold mode data cube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5D2D1-B48E-164B-A1C3-8A9CC351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534887"/>
            <a:ext cx="4333050" cy="47352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One pulse profile per:</a:t>
            </a:r>
          </a:p>
          <a:p>
            <a:pPr lvl="1"/>
            <a:r>
              <a:rPr lang="en-US" dirty="0"/>
              <a:t>Frequency channel</a:t>
            </a:r>
          </a:p>
          <a:p>
            <a:pPr lvl="1"/>
            <a:r>
              <a:rPr lang="en-US" dirty="0"/>
              <a:t>Time sub-integration</a:t>
            </a:r>
          </a:p>
          <a:p>
            <a:pPr lvl="1"/>
            <a:r>
              <a:rPr lang="en-US" dirty="0"/>
              <a:t>Polarization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PSRCHIVE lets us explore this fold-mode data </a:t>
            </a:r>
            <a:r>
              <a:rPr lang="en-US" dirty="0">
                <a:ea typeface="EB Garamond"/>
                <a:cs typeface="EB Garamond"/>
                <a:sym typeface="EB Garamond"/>
              </a:rPr>
              <a:t>hyper-cube.</a:t>
            </a:r>
          </a:p>
          <a:p>
            <a:pPr lvl="1"/>
            <a:r>
              <a:rPr lang="en-US" dirty="0">
                <a:ea typeface="EB Garamond"/>
                <a:cs typeface="EB Garamond"/>
                <a:sym typeface="EB Garamond"/>
              </a:rPr>
              <a:t>Archive files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829AE-626E-6146-894D-4E16250AA3F6}"/>
              </a:ext>
            </a:extLst>
          </p:cNvPr>
          <p:cNvSpPr txBox="1"/>
          <p:nvPr/>
        </p:nvSpPr>
        <p:spPr>
          <a:xfrm>
            <a:off x="9029700" y="467201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CASPSR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671C6-039B-734D-8B3B-0E9EC1C8E3E2}"/>
              </a:ext>
            </a:extLst>
          </p:cNvPr>
          <p:cNvSpPr txBox="1"/>
          <p:nvPr/>
        </p:nvSpPr>
        <p:spPr>
          <a:xfrm>
            <a:off x="10510837" y="65857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PDFB4</a:t>
            </a:r>
          </a:p>
        </p:txBody>
      </p:sp>
      <p:sp>
        <p:nvSpPr>
          <p:cNvPr id="9" name="Cube 3">
            <a:extLst>
              <a:ext uri="{FF2B5EF4-FFF2-40B4-BE49-F238E27FC236}">
                <a16:creationId xmlns:a16="http://schemas.microsoft.com/office/drawing/2014/main" id="{AF310C84-0509-9D40-8292-95597E623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886" y="2860450"/>
            <a:ext cx="6324600" cy="2438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159D3419-13AA-4B44-80EC-98353D681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2687" y="3317650"/>
            <a:ext cx="606425" cy="609600"/>
          </a:xfrm>
          <a:prstGeom prst="cube">
            <a:avLst>
              <a:gd name="adj" fmla="val 25000"/>
            </a:avLst>
          </a:prstGeom>
          <a:solidFill>
            <a:srgbClr val="A965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F43DBF-EB47-1A4D-9A64-B424F7F55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686" y="5451250"/>
            <a:ext cx="1536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0D334-8F2C-9E47-ABF6-A5B7A9186D3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86856" y="4078857"/>
            <a:ext cx="765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31BC4-D6DB-4845-B122-4F1DF986DF45}"/>
              </a:ext>
            </a:extLst>
          </p:cNvPr>
          <p:cNvSpPr txBox="1">
            <a:spLocks noChangeArrowheads="1"/>
          </p:cNvSpPr>
          <p:nvPr/>
        </p:nvSpPr>
        <p:spPr bwMode="auto">
          <a:xfrm rot="18879620">
            <a:off x="10643168" y="4955156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polarisation</a:t>
            </a:r>
            <a:endParaRPr lang="en-US" altLang="en-US" dirty="0"/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ADBF9283-9F43-D84C-8074-7382DA413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086" y="1858738"/>
            <a:ext cx="3962400" cy="620713"/>
          </a:xfrm>
          <a:prstGeom prst="wedgeRoundRectCallout">
            <a:avLst>
              <a:gd name="adj1" fmla="val 51306"/>
              <a:gd name="adj2" fmla="val 198431"/>
              <a:gd name="adj3" fmla="val 16667"/>
            </a:avLst>
          </a:prstGeom>
          <a:solidFill>
            <a:srgbClr val="FFF5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latin typeface="Comic Sans MS" panose="030F0902030302020204" pitchFamily="66" charset="0"/>
              </a:rPr>
              <a:t>each point in slab is a pulse </a:t>
            </a:r>
            <a:r>
              <a:rPr lang="en-US" altLang="en-US" sz="1800" b="1" i="1">
                <a:latin typeface="Comic Sans MS" panose="030F0902030302020204" pitchFamily="66" charset="0"/>
              </a:rPr>
              <a:t>profile</a:t>
            </a:r>
            <a:endParaRPr lang="en-US" altLang="en-US" i="1">
              <a:latin typeface="Courier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C0143-178B-F34E-BA00-F4ED3B6AD398}"/>
              </a:ext>
            </a:extLst>
          </p:cNvPr>
          <p:cNvSpPr txBox="1"/>
          <p:nvPr/>
        </p:nvSpPr>
        <p:spPr>
          <a:xfrm>
            <a:off x="6237657" y="1306228"/>
            <a:ext cx="4170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/>
              <a:t>psrchive</a:t>
            </a:r>
            <a:r>
              <a:rPr lang="en-US" sz="2000" b="1" dirty="0"/>
              <a:t> is used to process these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81101-A0EA-45BE-4F8F-02D84030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929A392C-8544-624B-9A35-7175495B0D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0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17150</TotalTime>
  <Words>1683</Words>
  <Application>Microsoft Macintosh PowerPoint</Application>
  <PresentationFormat>Widescreen</PresentationFormat>
  <Paragraphs>321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Courier</vt:lpstr>
      <vt:lpstr>EB Garamond</vt:lpstr>
      <vt:lpstr>Times</vt:lpstr>
      <vt:lpstr>Office Theme</vt:lpstr>
      <vt:lpstr>Understanding pulsar data with PSRCHIVE</vt:lpstr>
      <vt:lpstr>Motivation</vt:lpstr>
      <vt:lpstr>Antennas: the “body”</vt:lpstr>
      <vt:lpstr>Receivers: the “heart”</vt:lpstr>
      <vt:lpstr>Backends: the “brains”</vt:lpstr>
      <vt:lpstr>Pulsar folding</vt:lpstr>
      <vt:lpstr>Pulsar folding</vt:lpstr>
      <vt:lpstr>Pulsar folding</vt:lpstr>
      <vt:lpstr>Fold mode data cube</vt:lpstr>
      <vt:lpstr>Pulse profile</vt:lpstr>
      <vt:lpstr>What is PSRCHIVE?</vt:lpstr>
      <vt:lpstr>Resources for PSRCHIVE</vt:lpstr>
      <vt:lpstr>What can PSRCHIVE do?</vt:lpstr>
      <vt:lpstr>What can PSRCHIVE do?</vt:lpstr>
      <vt:lpstr>What can PSRCHIVE do?</vt:lpstr>
      <vt:lpstr>Profiles with frequency</vt:lpstr>
      <vt:lpstr>Profiles with frequency</vt:lpstr>
      <vt:lpstr>Profiles with frequency</vt:lpstr>
      <vt:lpstr>Profiles with time</vt:lpstr>
      <vt:lpstr>What can PSRCHIVE do?</vt:lpstr>
      <vt:lpstr>Radio-frequency interference</vt:lpstr>
      <vt:lpstr>Radio-frequency interference in data</vt:lpstr>
      <vt:lpstr>What can PSRCHIVE do?</vt:lpstr>
      <vt:lpstr>What can PSRCHIVE do?</vt:lpstr>
      <vt:lpstr>What can PSRCHIVE do?</vt:lpstr>
      <vt:lpstr>What can PSRCHIVE do?</vt:lpstr>
      <vt:lpstr>What can PSRCHIVE do?</vt:lpstr>
      <vt:lpstr>Saving times of arrival (ToAs)</vt:lpstr>
      <vt:lpstr>Summary</vt:lpstr>
      <vt:lpstr>Bonus: Software to use</vt:lpstr>
      <vt:lpstr>Time tagging</vt:lpstr>
      <vt:lpstr>Time tagging</vt:lpstr>
      <vt:lpstr>ToA uncertainty</vt:lpstr>
      <vt:lpstr>Timing residuals</vt:lpstr>
      <vt:lpstr>Noisy timing residuals</vt:lpstr>
      <vt:lpstr>The timing model</vt:lpstr>
      <vt:lpstr>More profiles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PSRCHIVE</dc:title>
  <dc:creator>Microsoft Office User</dc:creator>
  <cp:lastModifiedBy>Daniel Reardon</cp:lastModifiedBy>
  <cp:revision>197</cp:revision>
  <dcterms:created xsi:type="dcterms:W3CDTF">2018-06-12T15:22:14Z</dcterms:created>
  <dcterms:modified xsi:type="dcterms:W3CDTF">2025-06-16T17:46:10Z</dcterms:modified>
</cp:coreProperties>
</file>