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2" r:id="rId1"/>
  </p:sldMasterIdLst>
  <p:notesMasterIdLst>
    <p:notesMasterId r:id="rId32"/>
  </p:notesMasterIdLst>
  <p:sldIdLst>
    <p:sldId id="256" r:id="rId2"/>
    <p:sldId id="258" r:id="rId3"/>
    <p:sldId id="259" r:id="rId4"/>
    <p:sldId id="260" r:id="rId5"/>
    <p:sldId id="257" r:id="rId6"/>
    <p:sldId id="261" r:id="rId7"/>
    <p:sldId id="267" r:id="rId8"/>
    <p:sldId id="262" r:id="rId9"/>
    <p:sldId id="263" r:id="rId10"/>
    <p:sldId id="264" r:id="rId11"/>
    <p:sldId id="265" r:id="rId12"/>
    <p:sldId id="266" r:id="rId13"/>
    <p:sldId id="268" r:id="rId14"/>
    <p:sldId id="277" r:id="rId15"/>
    <p:sldId id="274" r:id="rId16"/>
    <p:sldId id="275" r:id="rId17"/>
    <p:sldId id="272" r:id="rId18"/>
    <p:sldId id="276" r:id="rId19"/>
    <p:sldId id="269" r:id="rId20"/>
    <p:sldId id="271" r:id="rId21"/>
    <p:sldId id="270" r:id="rId22"/>
    <p:sldId id="278" r:id="rId23"/>
    <p:sldId id="279" r:id="rId24"/>
    <p:sldId id="280" r:id="rId25"/>
    <p:sldId id="281" r:id="rId26"/>
    <p:sldId id="282" r:id="rId27"/>
    <p:sldId id="287" r:id="rId28"/>
    <p:sldId id="284" r:id="rId29"/>
    <p:sldId id="286" r:id="rId30"/>
    <p:sldId id="28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13"/>
    <p:restoredTop sz="94646"/>
  </p:normalViewPr>
  <p:slideViewPr>
    <p:cSldViewPr snapToGrid="0">
      <p:cViewPr varScale="1">
        <p:scale>
          <a:sx n="103" d="100"/>
          <a:sy n="103" d="100"/>
        </p:scale>
        <p:origin x="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9D3B9-B821-EC43-9C00-CC4829AFCB3C}" type="datetimeFigureOut">
              <a:rPr lang="en-US" smtClean="0"/>
              <a:t>6/16/25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3485D-AF4B-D54F-9DAA-C938B0BC6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03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Suppose you were Jocelyn Bell &amp; Anthony Hewish and you were trying to interpret this signal (For the moment, assume you don’t know the answer). What sorts of models would you consider? Why? T/P/S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3485D-AF4B-D54F-9DAA-C938B0BC63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63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love this fact – this paper ultimately won a Nobel prize but the conclusion in the discussion is basically wrong!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3485D-AF4B-D54F-9DAA-C938B0BC63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11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=PYsx8xUFOSk</a:t>
            </a:r>
          </a:p>
          <a:p>
            <a:r>
              <a:rPr lang="en-US" dirty="0"/>
              <a:t>Purple is gamma ray radiation, green is radio beam.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3485D-AF4B-D54F-9DAA-C938B0BC63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53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yourself: how small is too small for a neutron star? How big is too big?</a:t>
            </a:r>
          </a:p>
          <a:p>
            <a:endParaRPr lang="en-US" dirty="0"/>
          </a:p>
          <a:p>
            <a:r>
              <a:rPr lang="en-US" dirty="0"/>
              <a:t>Set to slide in one at a time to allow for reflection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3485D-AF4B-D54F-9DAA-C938B0BC63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19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most important measured properties of pulsars is the spin down rate – the rate at which the pulsar’s spin is slowing.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3485D-AF4B-D54F-9DAA-C938B0BC63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5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Camp on this slide for a bit – Formal think/pair/share what information can you see on this plot? What patterns do you see in plot? What do you think they mean?</a:t>
            </a:r>
          </a:p>
          <a:p>
            <a:endParaRPr lang="en-US" dirty="0"/>
          </a:p>
          <a:p>
            <a:r>
              <a:rPr lang="en-US" dirty="0"/>
              <a:t>Important question: Why do you think almost all MSPs are in binaries?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3485D-AF4B-D54F-9DAA-C938B0BC63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81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pulsar recycling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3485D-AF4B-D54F-9DAA-C938B0BC63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54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nice overview of pulsar-measuring radio telescopes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3485D-AF4B-D54F-9DAA-C938B0BC63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44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3485D-AF4B-D54F-9DAA-C938B0BC63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5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07C8079-DC80-0347-929B-80DB53F8FE82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29A95D3-D728-3142-A10F-377556F9E2BD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74791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8079-DC80-0347-929B-80DB53F8FE82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95D3-D728-3142-A10F-377556F9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0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8079-DC80-0347-929B-80DB53F8FE82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95D3-D728-3142-A10F-377556F9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5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8079-DC80-0347-929B-80DB53F8FE82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95D3-D728-3142-A10F-377556F9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6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7C8079-DC80-0347-929B-80DB53F8FE82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9A95D3-D728-3142-A10F-377556F9E2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43190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8079-DC80-0347-929B-80DB53F8FE82}" type="datetimeFigureOut">
              <a:rPr lang="en-US" smtClean="0"/>
              <a:t>6/16/25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95D3-D728-3142-A10F-377556F9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7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8079-DC80-0347-929B-80DB53F8FE82}" type="datetimeFigureOut">
              <a:rPr lang="en-US" smtClean="0"/>
              <a:t>6/16/25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95D3-D728-3142-A10F-377556F9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8079-DC80-0347-929B-80DB53F8FE82}" type="datetimeFigureOut">
              <a:rPr lang="en-US" smtClean="0"/>
              <a:t>6/16/25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95D3-D728-3142-A10F-377556F9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59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C8079-DC80-0347-929B-80DB53F8FE82}" type="datetimeFigureOut">
              <a:rPr lang="en-US" smtClean="0"/>
              <a:t>6/16/25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95D3-D728-3142-A10F-377556F9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28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7C8079-DC80-0347-929B-80DB53F8FE82}" type="datetimeFigureOut">
              <a:rPr lang="en-US" smtClean="0"/>
              <a:t>6/16/25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9A95D3-D728-3142-A10F-377556F9E2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3521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7C8079-DC80-0347-929B-80DB53F8FE82}" type="datetimeFigureOut">
              <a:rPr lang="en-US" smtClean="0"/>
              <a:t>6/16/25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9A95D3-D728-3142-A10F-377556F9E2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1708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07C8079-DC80-0347-929B-80DB53F8FE82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29A95D3-D728-3142-A10F-377556F9E2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272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Ysx8xUFOSk?feature=oembed" TargetMode="Externa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ukBXehGHas?feature=oembed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v.nrao.edu/~sransom/PRESTO_search_tutorial.pdf" TargetMode="External"/><Relationship Id="rId2" Type="http://schemas.openxmlformats.org/officeDocument/2006/relationships/hyperlink" Target="https://github.com/scottransom/presto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2F601-3F1F-BD24-FBC7-9722DE307D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 to Pulsars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B40A8B-86BE-F6E0-BD8A-B90FA87A8E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IPTA Student Workshop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23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D8976-6CF5-0B7F-5AF8-9CFEB4389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Millisecond Pulsars!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19AFB-890F-ECAD-3AE8-A56F477BC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942703" cy="3581400"/>
          </a:xfrm>
        </p:spPr>
        <p:txBody>
          <a:bodyPr/>
          <a:lstStyle/>
          <a:p>
            <a:r>
              <a:rPr lang="en-US" dirty="0"/>
              <a:t>First discovered in 1982 by Shri Kulkarni, Don Backer, et al. </a:t>
            </a:r>
          </a:p>
          <a:p>
            <a:r>
              <a:rPr lang="en-US" dirty="0"/>
              <a:t>B1937+21</a:t>
            </a:r>
          </a:p>
          <a:p>
            <a:pPr lvl="1"/>
            <a:r>
              <a:rPr lang="en-US" dirty="0"/>
              <a:t>Discovery period: P = 1.558 </a:t>
            </a:r>
            <a:r>
              <a:rPr lang="en-US" dirty="0" err="1"/>
              <a:t>ms</a:t>
            </a:r>
            <a:endParaRPr lang="en-US" dirty="0"/>
          </a:p>
          <a:p>
            <a:pPr lvl="1"/>
            <a:r>
              <a:rPr lang="en-US" dirty="0"/>
              <a:t>Up-to-date spin frequency: f = 641.928222127829 Hz</a:t>
            </a:r>
          </a:p>
        </p:txBody>
      </p:sp>
      <p:pic>
        <p:nvPicPr>
          <p:cNvPr id="5" name="Picture 4" descr="A close-up of a pulse&#10;&#10;AI-generated content may be incorrect.">
            <a:extLst>
              <a:ext uri="{FF2B5EF4-FFF2-40B4-BE49-F238E27FC236}">
                <a16:creationId xmlns:a16="http://schemas.microsoft.com/office/drawing/2014/main" id="{E374DFD4-B10A-E1B6-877B-DAAD11FB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607" y="2724665"/>
            <a:ext cx="5499100" cy="30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61794-17AC-D6EC-6A8C-EA1C3C15A44F}"/>
              </a:ext>
            </a:extLst>
          </p:cNvPr>
          <p:cNvSpPr txBox="1"/>
          <p:nvPr/>
        </p:nvSpPr>
        <p:spPr>
          <a:xfrm>
            <a:off x="6895069" y="5867400"/>
            <a:ext cx="3484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Backer et al. 1982</a:t>
            </a:r>
          </a:p>
        </p:txBody>
      </p:sp>
    </p:spTree>
    <p:extLst>
      <p:ext uri="{BB962C8B-B14F-4D97-AF65-F5344CB8AC3E}">
        <p14:creationId xmlns:p14="http://schemas.microsoft.com/office/powerpoint/2010/main" val="179243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8EAF-540F-E3AF-6EDE-14B8F8D1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coming of PTAs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1370A-2B2F-621D-78DD-23DF3ADE4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758249" cy="3581400"/>
          </a:xfrm>
        </p:spPr>
        <p:txBody>
          <a:bodyPr/>
          <a:lstStyle/>
          <a:p>
            <a:r>
              <a:rPr lang="en-US" dirty="0"/>
              <a:t>First proposed in the 1970s (independently) by Mikhail </a:t>
            </a:r>
            <a:r>
              <a:rPr lang="en-US" dirty="0" err="1"/>
              <a:t>Sazhin</a:t>
            </a:r>
            <a:r>
              <a:rPr lang="en-US" dirty="0"/>
              <a:t> and Steven Detweiler.</a:t>
            </a:r>
          </a:p>
          <a:p>
            <a:r>
              <a:rPr lang="en-US" dirty="0"/>
              <a:t>Idea: use the pulsars as a gravitational wave detector</a:t>
            </a:r>
          </a:p>
          <a:p>
            <a:r>
              <a:rPr lang="en-US" dirty="0"/>
              <a:t>1983: Hellings &amp; Downs forecast the stochastic gravitational wave background signal</a:t>
            </a:r>
          </a:p>
          <a:p>
            <a:r>
              <a:rPr lang="en-US" dirty="0"/>
              <a:t>1990: Foster &amp; Backer take a stab (3 pulsars; 2 years of data)</a:t>
            </a:r>
          </a:p>
          <a:p>
            <a:r>
              <a:rPr lang="en-US" dirty="0"/>
              <a:t>Late 1990s/early 2000s: modern PTAs take shape</a:t>
            </a:r>
          </a:p>
        </p:txBody>
      </p:sp>
      <p:pic>
        <p:nvPicPr>
          <p:cNvPr id="5" name="Picture 4" descr="A graph with a cartoon of a globe and colorful lines&#10;&#10;AI-generated content may be incorrect.">
            <a:extLst>
              <a:ext uri="{FF2B5EF4-FFF2-40B4-BE49-F238E27FC236}">
                <a16:creationId xmlns:a16="http://schemas.microsoft.com/office/drawing/2014/main" id="{98185249-411C-4B47-534D-733B013EFD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092" y="522514"/>
            <a:ext cx="4026759" cy="2684506"/>
          </a:xfrm>
          <a:prstGeom prst="rect">
            <a:avLst/>
          </a:prstGeom>
        </p:spPr>
      </p:pic>
      <p:pic>
        <p:nvPicPr>
          <p:cNvPr id="9" name="Picture 8" descr="A graph of a graph of a curve&#10;&#10;AI-generated content may be incorrect.">
            <a:extLst>
              <a:ext uri="{FF2B5EF4-FFF2-40B4-BE49-F238E27FC236}">
                <a16:creationId xmlns:a16="http://schemas.microsoft.com/office/drawing/2014/main" id="{2F30CE83-B21E-4848-7A4E-EBAB8FBE9F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092" y="3429000"/>
            <a:ext cx="4092709" cy="30203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B86EDB-0FB8-F738-D3FB-21D0CFFED30D}"/>
              </a:ext>
            </a:extLst>
          </p:cNvPr>
          <p:cNvSpPr txBox="1"/>
          <p:nvPr/>
        </p:nvSpPr>
        <p:spPr>
          <a:xfrm rot="5400000">
            <a:off x="9889796" y="4183004"/>
            <a:ext cx="416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H. Thankful Cromartie</a:t>
            </a:r>
          </a:p>
        </p:txBody>
      </p:sp>
    </p:spTree>
    <p:extLst>
      <p:ext uri="{BB962C8B-B14F-4D97-AF65-F5344CB8AC3E}">
        <p14:creationId xmlns:p14="http://schemas.microsoft.com/office/powerpoint/2010/main" val="2096289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B7718-3B77-FEFE-F663-4223234A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a pulsar?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9E8D7-DCFD-4721-24E7-17B6F2FBDF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what does it do?</a:t>
            </a:r>
          </a:p>
        </p:txBody>
      </p:sp>
    </p:spTree>
    <p:extLst>
      <p:ext uri="{BB962C8B-B14F-4D97-AF65-F5344CB8AC3E}">
        <p14:creationId xmlns:p14="http://schemas.microsoft.com/office/powerpoint/2010/main" val="4040497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9DED82-8C3B-DE4F-0631-CE43FB10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pulsar model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8B07DE-7856-1932-101B-7E334386A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1319" y="714464"/>
            <a:ext cx="5402321" cy="5774896"/>
          </a:xfr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89FCDD-2317-26EC-D8CE-6352E67D37BC}"/>
              </a:ext>
            </a:extLst>
          </p:cNvPr>
          <p:cNvSpPr txBox="1"/>
          <p:nvPr/>
        </p:nvSpPr>
        <p:spPr>
          <a:xfrm>
            <a:off x="955840" y="1848534"/>
            <a:ext cx="54023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i="1" dirty="0"/>
              <a:t>Pulsars are rapidly rotating highly magnetized neutron stars formed during core collapse supernova explosions.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D38A4-7BB8-62B5-80A7-C7623AE4066D}"/>
              </a:ext>
            </a:extLst>
          </p:cNvPr>
          <p:cNvSpPr txBox="1"/>
          <p:nvPr/>
        </p:nvSpPr>
        <p:spPr>
          <a:xfrm rot="5400000">
            <a:off x="9889796" y="4183004"/>
            <a:ext cx="416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H. Thankful Cromartie</a:t>
            </a:r>
          </a:p>
        </p:txBody>
      </p:sp>
    </p:spTree>
    <p:extLst>
      <p:ext uri="{BB962C8B-B14F-4D97-AF65-F5344CB8AC3E}">
        <p14:creationId xmlns:p14="http://schemas.microsoft.com/office/powerpoint/2010/main" val="2266341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Pulsar Animation">
            <a:hlinkClick r:id="" action="ppaction://media"/>
            <a:extLst>
              <a:ext uri="{FF2B5EF4-FFF2-40B4-BE49-F238E27FC236}">
                <a16:creationId xmlns:a16="http://schemas.microsoft.com/office/drawing/2014/main" id="{92802248-28E5-A04B-9E0E-88C1902F2CE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957474" cy="5625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F9CC9E-BF1D-9AB4-249F-D5A1F4F6D143}"/>
              </a:ext>
            </a:extLst>
          </p:cNvPr>
          <p:cNvSpPr txBox="1"/>
          <p:nvPr/>
        </p:nvSpPr>
        <p:spPr>
          <a:xfrm rot="5400000" flipH="1">
            <a:off x="10274527" y="5213974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Credit: NASA</a:t>
            </a:r>
          </a:p>
        </p:txBody>
      </p:sp>
    </p:spTree>
    <p:extLst>
      <p:ext uri="{BB962C8B-B14F-4D97-AF65-F5344CB8AC3E}">
        <p14:creationId xmlns:p14="http://schemas.microsoft.com/office/powerpoint/2010/main" val="385587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6468-3E1C-2A80-04FC-6F418FE8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pulsar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51F1D-D962-9D38-5E18-A8976FAA2F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2171700"/>
                <a:ext cx="9601200" cy="36957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How massive can a neutron star be?</a:t>
                </a:r>
              </a:p>
              <a:p>
                <a:r>
                  <a:rPr lang="en-US" dirty="0"/>
                  <a:t>Chandrasekhar mass: 1.4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/>
                  <a:t> = minimum mass of neutron star. </a:t>
                </a:r>
              </a:p>
              <a:p>
                <a:r>
                  <a:rPr lang="en-US" dirty="0"/>
                  <a:t>Maximum mass of neutron star?</a:t>
                </a:r>
              </a:p>
              <a:p>
                <a:pPr lvl="1"/>
                <a:r>
                  <a:rPr lang="en-US" dirty="0"/>
                  <a:t>Model dependent, but somewhere between 2 and 3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/>
                  <a:t>. </a:t>
                </a:r>
              </a:p>
              <a:p>
                <a:pPr lvl="1"/>
                <a:r>
                  <a:rPr lang="en-US" dirty="0"/>
                  <a:t>Some heavy pulsars: J0952–0607, J0740+6620, J1600-3053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51F1D-D962-9D38-5E18-A8976FAA2F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2171700"/>
                <a:ext cx="9601200" cy="3695700"/>
              </a:xfrm>
              <a:blipFill>
                <a:blip r:embed="rId3"/>
                <a:stretch>
                  <a:fillRect l="-661" t="-1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144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CDAD-D525-0A4C-49A9-A229CAEEF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pulsar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0EC969-15ED-CF51-96B6-4215A774E9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754659"/>
                <a:ext cx="9601200" cy="41127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How large can our neutron star radius be?</a:t>
                </a:r>
              </a:p>
              <a:p>
                <a:r>
                  <a:rPr lang="en-US" dirty="0"/>
                  <a:t>Minimum radius</a:t>
                </a:r>
              </a:p>
              <a:p>
                <a:pPr lvl="1"/>
                <a:r>
                  <a:rPr lang="en-US" dirty="0"/>
                  <a:t>Set by Schwarzschild Radius: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∼1.5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∼6.2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1.4 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⊙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Maximum radius</a:t>
                </a:r>
              </a:p>
              <a:p>
                <a:pPr lvl="1"/>
                <a:r>
                  <a:rPr lang="en-US" dirty="0"/>
                  <a:t>Set by the need to not be broken up by centrifugal forces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=16.8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num>
                              <m:den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1.4 </m:t>
                                </m:r>
                                <m:sSub>
                                  <m:sSubPr>
                                    <m:ctrl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⊙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𝑚𝑠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2/3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Taken together, M &amp; R give us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0EC969-15ED-CF51-96B6-4215A774E9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754659"/>
                <a:ext cx="9601200" cy="4112741"/>
              </a:xfrm>
              <a:blipFill>
                <a:blip r:embed="rId2"/>
                <a:stretch>
                  <a:fillRect l="-661" t="-1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57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metal spinning top on a wooden surface&#10;&#10;AI-generated content may be incorrect.">
            <a:extLst>
              <a:ext uri="{FF2B5EF4-FFF2-40B4-BE49-F238E27FC236}">
                <a16:creationId xmlns:a16="http://schemas.microsoft.com/office/drawing/2014/main" id="{ABCBCC6F-6793-8305-766C-F975DAA0B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6649" y="1403350"/>
            <a:ext cx="9738702" cy="40513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561EF8B-72A9-4C0E-A1B1-7CFC80067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9F4ABB-EACD-9A9A-F150-F3134B8F2EDA}"/>
              </a:ext>
            </a:extLst>
          </p:cNvPr>
          <p:cNvSpPr txBox="1"/>
          <p:nvPr/>
        </p:nvSpPr>
        <p:spPr>
          <a:xfrm>
            <a:off x="1112107" y="5560540"/>
            <a:ext cx="3954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ultimately, </a:t>
            </a:r>
            <a:r>
              <a:rPr lang="en-US" i="1" dirty="0"/>
              <a:t>Inception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47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77766-599E-D00C-6AED-0921A6543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pulsar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645ED3-C275-C0B9-1DDD-C8BCE327A3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Adding </a:t>
                </a:r>
                <a:r>
                  <a:rPr lang="en-US" dirty="0" err="1"/>
                  <a:t>spindown</a:t>
                </a:r>
                <a:r>
                  <a:rPr lang="en-US" dirty="0"/>
                  <a:t> rate lets us estimate (characteristic) age and magnetic field</a:t>
                </a:r>
              </a:p>
              <a:p>
                <a:r>
                  <a:rPr lang="en-US" dirty="0"/>
                  <a:t>Characteristic Age: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≃15.8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𝑀𝑦𝑟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𝑚𝑠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̇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acc>
                              </m:num>
                              <m:den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−15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Magnetic Field: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8 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</m:sSup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func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</m:ra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45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R = 10 km,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</a:p>
              <a:p>
                <a:pPr marL="53035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=3.2 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−15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645ED3-C275-C0B9-1DDD-C8BCE327A3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1" t="-2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3737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8104B-8886-7E18-A23D-C844F9AC4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A7FB96-9888-2152-F580-935BAC6BF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pulsar population</a:t>
            </a:r>
          </a:p>
        </p:txBody>
      </p:sp>
      <p:graphicFrame>
        <p:nvGraphicFramePr>
          <p:cNvPr id="2" name="Table 8">
            <a:extLst>
              <a:ext uri="{FF2B5EF4-FFF2-40B4-BE49-F238E27FC236}">
                <a16:creationId xmlns:a16="http://schemas.microsoft.com/office/drawing/2014/main" id="{5DA838EF-BF40-9651-FB1E-5C35754234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9560515"/>
              </p:ext>
            </p:extLst>
          </p:nvPr>
        </p:nvGraphicFramePr>
        <p:xfrm>
          <a:off x="875270" y="2151142"/>
          <a:ext cx="5626100" cy="304998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13050">
                  <a:extLst>
                    <a:ext uri="{9D8B030D-6E8A-4147-A177-3AD203B41FA5}">
                      <a16:colId xmlns:a16="http://schemas.microsoft.com/office/drawing/2014/main" val="3434906176"/>
                    </a:ext>
                  </a:extLst>
                </a:gridCol>
                <a:gridCol w="2813050">
                  <a:extLst>
                    <a:ext uri="{9D8B030D-6E8A-4147-A177-3AD203B41FA5}">
                      <a16:colId xmlns:a16="http://schemas.microsoft.com/office/drawing/2014/main" val="243905908"/>
                    </a:ext>
                  </a:extLst>
                </a:gridCol>
              </a:tblGrid>
              <a:tr h="609997">
                <a:tc>
                  <a:txBody>
                    <a:bodyPr/>
                    <a:lstStyle/>
                    <a:p>
                      <a:r>
                        <a:rPr lang="en-US" b="1" dirty="0"/>
                        <a:t>Pulsar 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460767"/>
                  </a:ext>
                </a:extLst>
              </a:tr>
              <a:tr h="609997">
                <a:tc>
                  <a:txBody>
                    <a:bodyPr/>
                    <a:lstStyle/>
                    <a:p>
                      <a:r>
                        <a:rPr lang="en-US" b="0" dirty="0"/>
                        <a:t>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1.4 -- 2+ solar masses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056621"/>
                  </a:ext>
                </a:extLst>
              </a:tr>
              <a:tr h="609997">
                <a:tc>
                  <a:txBody>
                    <a:bodyPr/>
                    <a:lstStyle/>
                    <a:p>
                      <a:r>
                        <a:rPr lang="en-US" dirty="0"/>
                        <a:t>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~10-20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906341"/>
                  </a:ext>
                </a:extLst>
              </a:tr>
              <a:tr h="609997">
                <a:tc>
                  <a:txBody>
                    <a:bodyPr/>
                    <a:lstStyle/>
                    <a:p>
                      <a:r>
                        <a:rPr lang="en-US" dirty="0"/>
                        <a:t>Magnetic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12</a:t>
                      </a:r>
                      <a:r>
                        <a:rPr lang="en-US" baseline="0" dirty="0"/>
                        <a:t> -- 10</a:t>
                      </a:r>
                      <a:r>
                        <a:rPr lang="en-US" baseline="30000" dirty="0"/>
                        <a:t>14</a:t>
                      </a:r>
                      <a:r>
                        <a:rPr lang="en-US" baseline="0" dirty="0"/>
                        <a:t> 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696696"/>
                  </a:ext>
                </a:extLst>
              </a:tr>
              <a:tr h="609997">
                <a:tc>
                  <a:txBody>
                    <a:bodyPr/>
                    <a:lstStyle/>
                    <a:p>
                      <a:r>
                        <a:rPr lang="en-US" dirty="0"/>
                        <a:t>Spin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~1.5 </a:t>
                      </a:r>
                      <a:r>
                        <a:rPr lang="en-US" dirty="0" err="1"/>
                        <a:t>ms</a:t>
                      </a:r>
                      <a:r>
                        <a:rPr lang="en-US" dirty="0"/>
                        <a:t> to ~76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358135"/>
                  </a:ext>
                </a:extLst>
              </a:tr>
            </a:tbl>
          </a:graphicData>
        </a:graphic>
      </p:graphicFrame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229F94D-4365-503E-5B43-ED920B34F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640" y="990600"/>
            <a:ext cx="5144000" cy="5498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DCBCC2-926F-1748-DDD5-330B7F1868D0}"/>
              </a:ext>
            </a:extLst>
          </p:cNvPr>
          <p:cNvSpPr txBox="1"/>
          <p:nvPr/>
        </p:nvSpPr>
        <p:spPr>
          <a:xfrm rot="5400000">
            <a:off x="9889796" y="4183004"/>
            <a:ext cx="416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H. Thankful Cromartie</a:t>
            </a:r>
          </a:p>
        </p:txBody>
      </p:sp>
    </p:spTree>
    <p:extLst>
      <p:ext uri="{BB962C8B-B14F-4D97-AF65-F5344CB8AC3E}">
        <p14:creationId xmlns:p14="http://schemas.microsoft.com/office/powerpoint/2010/main" val="1320584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139AD-700F-8CBA-9482-25AEF9C2F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we’ll answer in this half hour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82768-EC93-6BE4-2D86-1F21B1F8F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pulsar?</a:t>
            </a:r>
          </a:p>
          <a:p>
            <a:r>
              <a:rPr lang="en-US" dirty="0"/>
              <a:t>What does it do?</a:t>
            </a:r>
          </a:p>
          <a:p>
            <a:r>
              <a:rPr lang="en-US" dirty="0"/>
              <a:t>How do we observe pulsars?</a:t>
            </a:r>
          </a:p>
        </p:txBody>
      </p:sp>
    </p:spTree>
    <p:extLst>
      <p:ext uri="{BB962C8B-B14F-4D97-AF65-F5344CB8AC3E}">
        <p14:creationId xmlns:p14="http://schemas.microsoft.com/office/powerpoint/2010/main" val="1477905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B533C-2787-A65F-8D88-78E7F0C3A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133A96-705A-69DE-E14A-9D187D1B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861" y="352168"/>
            <a:ext cx="3583459" cy="1485900"/>
          </a:xfrm>
        </p:spPr>
        <p:txBody>
          <a:bodyPr/>
          <a:lstStyle/>
          <a:p>
            <a:r>
              <a:rPr lang="en-US" dirty="0"/>
              <a:t>The Pulsar Population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1D0A45-AAEE-DD0A-A8C7-04269414C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861" y="2681416"/>
            <a:ext cx="3577679" cy="3824416"/>
          </a:xfrm>
          <a:ln>
            <a:solidFill>
              <a:schemeClr val="tx1"/>
            </a:solidFill>
          </a:ln>
        </p:spPr>
      </p:pic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5AADEA83-F896-EB87-078B-D3746C85D5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5" t="8894" r="7712" b="5368"/>
          <a:stretch>
            <a:fillRect/>
          </a:stretch>
        </p:blipFill>
        <p:spPr>
          <a:xfrm>
            <a:off x="1060264" y="0"/>
            <a:ext cx="7241109" cy="68652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791C4F-BD56-7C6B-8A80-736B3CE22E3F}"/>
              </a:ext>
            </a:extLst>
          </p:cNvPr>
          <p:cNvSpPr txBox="1"/>
          <p:nvPr/>
        </p:nvSpPr>
        <p:spPr>
          <a:xfrm rot="16200000">
            <a:off x="-1817703" y="3608386"/>
            <a:ext cx="5386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represent ATNF pulsar catalog in spring 2021</a:t>
            </a:r>
          </a:p>
        </p:txBody>
      </p:sp>
    </p:spTree>
    <p:extLst>
      <p:ext uri="{BB962C8B-B14F-4D97-AF65-F5344CB8AC3E}">
        <p14:creationId xmlns:p14="http://schemas.microsoft.com/office/powerpoint/2010/main" val="3783667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5AD57-6F9C-F2BE-CACF-817CFF953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Millisecond Pulsar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73961-B6EC-89CF-916D-1C9DA5A08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ulsar2_HD_LARGE_QT_Video_1.mp4" descr="Pulsar2_HD_LARGE_QT_Video_1.mp4">
            <a:hlinkClick r:id="" action="ppaction://media"/>
            <a:extLst>
              <a:ext uri="{FF2B5EF4-FFF2-40B4-BE49-F238E27FC236}">
                <a16:creationId xmlns:a16="http://schemas.microsoft.com/office/drawing/2014/main" id="{D74BF489-F5DE-5C08-E120-A966C106DB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729255"/>
            <a:ext cx="7518400" cy="42300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0FC5AB-4426-1AA1-8978-5D441B8C20B2}"/>
              </a:ext>
            </a:extLst>
          </p:cNvPr>
          <p:cNvSpPr txBox="1"/>
          <p:nvPr/>
        </p:nvSpPr>
        <p:spPr>
          <a:xfrm rot="5400000" flipH="1">
            <a:off x="7945394" y="5127710"/>
            <a:ext cx="247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Credit: NASA</a:t>
            </a:r>
          </a:p>
        </p:txBody>
      </p:sp>
    </p:spTree>
    <p:extLst>
      <p:ext uri="{BB962C8B-B14F-4D97-AF65-F5344CB8AC3E}">
        <p14:creationId xmlns:p14="http://schemas.microsoft.com/office/powerpoint/2010/main" val="247356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D6CC11-2D94-DAA0-FDE7-FBDF26551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observe pulsars?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2D17D8-81E1-DA32-CA2F-58131EF35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87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3F3FA2-F96D-C7F1-72D6-93F2C567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map of the world with different colors&#10;&#10;AI-generated content may be incorrect.">
            <a:extLst>
              <a:ext uri="{FF2B5EF4-FFF2-40B4-BE49-F238E27FC236}">
                <a16:creationId xmlns:a16="http://schemas.microsoft.com/office/drawing/2014/main" id="{9E79E555-8C74-ABB4-AB9E-FFBB0AC9F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3802" y="85215"/>
            <a:ext cx="10336795" cy="668757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B6ADC1-3D8D-BEA1-E26F-F7A9B4439EB4}"/>
              </a:ext>
            </a:extLst>
          </p:cNvPr>
          <p:cNvSpPr txBox="1"/>
          <p:nvPr/>
        </p:nvSpPr>
        <p:spPr>
          <a:xfrm rot="5400000">
            <a:off x="9889796" y="4183004"/>
            <a:ext cx="416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H. Thankful Cromartie</a:t>
            </a:r>
          </a:p>
        </p:txBody>
      </p:sp>
    </p:spTree>
    <p:extLst>
      <p:ext uri="{BB962C8B-B14F-4D97-AF65-F5344CB8AC3E}">
        <p14:creationId xmlns:p14="http://schemas.microsoft.com/office/powerpoint/2010/main" val="759475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A41F0-8248-6A63-FA93-7E43B9639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pulse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23AC-ACF9-7DA0-71AA-04F08E74F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6301326" cy="3581400"/>
          </a:xfrm>
        </p:spPr>
        <p:txBody>
          <a:bodyPr/>
          <a:lstStyle/>
          <a:p>
            <a:r>
              <a:rPr lang="en-US" dirty="0"/>
              <a:t>In a perfect world, we’d record individual pulses from pulsars.</a:t>
            </a:r>
          </a:p>
          <a:p>
            <a:r>
              <a:rPr lang="en-US" dirty="0"/>
              <a:t>Here in the real world, they’re mostly too dim for that. </a:t>
            </a:r>
          </a:p>
          <a:p>
            <a:pPr lvl="1"/>
            <a:r>
              <a:rPr lang="en-US" dirty="0"/>
              <a:t>Folding!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A9EB29-8555-24D5-55D0-DF3B191CAD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05165" y="1561079"/>
            <a:ext cx="3414341" cy="46111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B72AEF-B6B8-2DAB-8BE1-9E39A2F4D646}"/>
              </a:ext>
            </a:extLst>
          </p:cNvPr>
          <p:cNvSpPr txBox="1"/>
          <p:nvPr/>
        </p:nvSpPr>
        <p:spPr>
          <a:xfrm rot="5400000" flipH="1">
            <a:off x="10771770" y="5093070"/>
            <a:ext cx="203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(Good et al. 2021)</a:t>
            </a:r>
          </a:p>
        </p:txBody>
      </p:sp>
    </p:spTree>
    <p:extLst>
      <p:ext uri="{BB962C8B-B14F-4D97-AF65-F5344CB8AC3E}">
        <p14:creationId xmlns:p14="http://schemas.microsoft.com/office/powerpoint/2010/main" val="1124957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17C78-C9F1-B3BE-B8D5-E2947E3DE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up many pulses</a:t>
            </a:r>
          </a:p>
        </p:txBody>
      </p:sp>
      <p:pic>
        <p:nvPicPr>
          <p:cNvPr id="5" name="Content Placeholder 4" descr="A collection of graph lines&#10;&#10;AI-generated content may be incorrect.">
            <a:extLst>
              <a:ext uri="{FF2B5EF4-FFF2-40B4-BE49-F238E27FC236}">
                <a16:creationId xmlns:a16="http://schemas.microsoft.com/office/drawing/2014/main" id="{C8CCF596-9CB1-7DAF-24F7-179F7D92E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4421" y="1428750"/>
            <a:ext cx="7121637" cy="5070904"/>
          </a:xfrm>
          <a:ln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1812D8-065C-66A3-75E4-72E2788A8B7F}"/>
              </a:ext>
            </a:extLst>
          </p:cNvPr>
          <p:cNvSpPr txBox="1">
            <a:spLocks/>
          </p:cNvSpPr>
          <p:nvPr/>
        </p:nvSpPr>
        <p:spPr>
          <a:xfrm>
            <a:off x="1112108" y="1841157"/>
            <a:ext cx="3422821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Each pulse from a pulsar can be very different, but the </a:t>
            </a:r>
            <a:r>
              <a:rPr lang="en-US" i="1" dirty="0"/>
              <a:t>integrated pulse profile</a:t>
            </a:r>
            <a:r>
              <a:rPr lang="en-US" dirty="0"/>
              <a:t> is remarkably consistent</a:t>
            </a:r>
          </a:p>
          <a:p>
            <a:r>
              <a:rPr lang="en-US" dirty="0"/>
              <a:t>Except that one time with J1713+0747 and we don’t talk about that.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B9512A-71E1-97F8-6758-9696C0BE5787}"/>
              </a:ext>
            </a:extLst>
          </p:cNvPr>
          <p:cNvSpPr txBox="1"/>
          <p:nvPr/>
        </p:nvSpPr>
        <p:spPr>
          <a:xfrm>
            <a:off x="4794421" y="6488668"/>
            <a:ext cx="647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Lorimer 2008 (data sources in original caption)</a:t>
            </a:r>
          </a:p>
        </p:txBody>
      </p:sp>
    </p:spTree>
    <p:extLst>
      <p:ext uri="{BB962C8B-B14F-4D97-AF65-F5344CB8AC3E}">
        <p14:creationId xmlns:p14="http://schemas.microsoft.com/office/powerpoint/2010/main" val="2818450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C8DE0-EA29-0545-0C4A-5DEB49299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Forming Times of Arrival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E3CFA9-FE2A-EF06-501A-9EB2B061E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4863" y="1428750"/>
            <a:ext cx="7557692" cy="4934980"/>
          </a:xfrm>
          <a:ln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AC5E74-3BE2-6CF7-B72F-4493EED81E7B}"/>
              </a:ext>
            </a:extLst>
          </p:cNvPr>
          <p:cNvSpPr txBox="1">
            <a:spLocks/>
          </p:cNvSpPr>
          <p:nvPr/>
        </p:nvSpPr>
        <p:spPr>
          <a:xfrm>
            <a:off x="1205609" y="1428750"/>
            <a:ext cx="3299254" cy="4934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Pulse profiles allow us to record times of arrival (TOAs) via template matching. </a:t>
            </a:r>
          </a:p>
          <a:p>
            <a:r>
              <a:rPr lang="en-US" dirty="0"/>
              <a:t>Measure phase shift between observed and predicted profiles</a:t>
            </a:r>
          </a:p>
          <a:p>
            <a:r>
              <a:rPr lang="en-US" dirty="0"/>
              <a:t>Subtract model-predicted  phase shift from measured phase shift</a:t>
            </a:r>
          </a:p>
          <a:p>
            <a:r>
              <a:rPr lang="en-US" dirty="0"/>
              <a:t>Multiply by model-predicted period &amp; add to midpoint time</a:t>
            </a:r>
          </a:p>
          <a:p>
            <a:r>
              <a:rPr lang="en-US" dirty="0"/>
              <a:t>Voila: a TOA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00A249-268B-E32B-EB33-9E7B3C449743}"/>
              </a:ext>
            </a:extLst>
          </p:cNvPr>
          <p:cNvSpPr txBox="1"/>
          <p:nvPr/>
        </p:nvSpPr>
        <p:spPr>
          <a:xfrm>
            <a:off x="4504863" y="6363730"/>
            <a:ext cx="419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Lommen &amp; Demorest 2013</a:t>
            </a:r>
          </a:p>
        </p:txBody>
      </p:sp>
    </p:spTree>
    <p:extLst>
      <p:ext uri="{BB962C8B-B14F-4D97-AF65-F5344CB8AC3E}">
        <p14:creationId xmlns:p14="http://schemas.microsoft.com/office/powerpoint/2010/main" val="4150390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88C2-607E-A0C1-F8B0-59C05DDF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Observing pulsars in the X-ray and Gamma 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7B07C-2FE1-136F-C171-31C3FCD4A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609070" cy="3581400"/>
          </a:xfrm>
        </p:spPr>
        <p:txBody>
          <a:bodyPr/>
          <a:lstStyle/>
          <a:p>
            <a:r>
              <a:rPr lang="en-US" dirty="0"/>
              <a:t>Neutron stars are also visible at very high frequencies – x-ray and gamma-ray.</a:t>
            </a:r>
          </a:p>
          <a:p>
            <a:r>
              <a:rPr lang="en-US" dirty="0"/>
              <a:t>Both are increasingly important in pulsar astronomy, but not (yet!) much used in PTA astronomy.</a:t>
            </a:r>
          </a:p>
          <a:p>
            <a:r>
              <a:rPr lang="en-US" dirty="0"/>
              <a:t>X-ray astronomy gives us access more of the neutron star than the beam!</a:t>
            </a:r>
          </a:p>
          <a:p>
            <a:r>
              <a:rPr lang="en-US" dirty="0"/>
              <a:t>Video: surface map of J0030+0451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Online Media 3" descr="NASA’s NICER Reveals 1st-ever Pulsar Surface Map">
            <a:hlinkClick r:id="" action="ppaction://media"/>
            <a:extLst>
              <a:ext uri="{FF2B5EF4-FFF2-40B4-BE49-F238E27FC236}">
                <a16:creationId xmlns:a16="http://schemas.microsoft.com/office/drawing/2014/main" id="{BDED1924-78DA-C99E-E935-9FED0F2669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58546" y="2196414"/>
            <a:ext cx="5525849" cy="31221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E8F65C-1774-5949-CBB2-F913834B1234}"/>
              </a:ext>
            </a:extLst>
          </p:cNvPr>
          <p:cNvSpPr txBox="1"/>
          <p:nvPr/>
        </p:nvSpPr>
        <p:spPr>
          <a:xfrm>
            <a:off x="6549081" y="5412259"/>
            <a:ext cx="312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credit: NASA (NICER)</a:t>
            </a:r>
          </a:p>
        </p:txBody>
      </p:sp>
    </p:spTree>
    <p:extLst>
      <p:ext uri="{BB962C8B-B14F-4D97-AF65-F5344CB8AC3E}">
        <p14:creationId xmlns:p14="http://schemas.microsoft.com/office/powerpoint/2010/main" val="376705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C8B9B-A41E-A7A9-2F06-65935B1C8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find new pulsars?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B53D7-EC74-13F6-5A31-E4813F562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99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C70C5-03FF-2BAD-7482-726F4D6B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Domain Searching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76AF3-9ACB-1F0B-ACCA-80393682D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find new pulsars, we harness the power of the </a:t>
            </a:r>
            <a:r>
              <a:rPr lang="en-US"/>
              <a:t>Fourier Transform.</a:t>
            </a:r>
          </a:p>
        </p:txBody>
      </p:sp>
    </p:spTree>
    <p:extLst>
      <p:ext uri="{BB962C8B-B14F-4D97-AF65-F5344CB8AC3E}">
        <p14:creationId xmlns:p14="http://schemas.microsoft.com/office/powerpoint/2010/main" val="1802571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AB8D5-DF8E-9974-3A7C-483B7D767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we won’t answer in this half-hour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361DF-4469-B012-1B57-BBDE6EE5F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do pulsar timing?</a:t>
            </a:r>
          </a:p>
          <a:p>
            <a:r>
              <a:rPr lang="en-US" dirty="0"/>
              <a:t>What software should I use to study pulsars?</a:t>
            </a:r>
          </a:p>
          <a:p>
            <a:r>
              <a:rPr lang="en-US" dirty="0"/>
              <a:t>But like</a:t>
            </a:r>
            <a:r>
              <a:rPr lang="en-US" i="1" dirty="0"/>
              <a:t>, why</a:t>
            </a:r>
            <a:r>
              <a:rPr lang="en-US" dirty="0"/>
              <a:t> does the pulsar do what it does</a:t>
            </a:r>
            <a:r>
              <a:rPr lang="en-US" i="1" dirty="0"/>
              <a:t>?</a:t>
            </a:r>
          </a:p>
          <a:p>
            <a:r>
              <a:rPr lang="en-US" dirty="0"/>
              <a:t>What will happen if we hurl J1713+0747 into the Sun in a fit of rage?</a:t>
            </a:r>
          </a:p>
        </p:txBody>
      </p:sp>
    </p:spTree>
    <p:extLst>
      <p:ext uri="{BB962C8B-B14F-4D97-AF65-F5344CB8AC3E}">
        <p14:creationId xmlns:p14="http://schemas.microsoft.com/office/powerpoint/2010/main" val="1914656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FB73E-536D-B507-ED76-BDBB2D463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Pulsar Searching</a:t>
            </a:r>
            <a:br>
              <a:rPr lang="en-US" dirty="0"/>
            </a:br>
            <a:r>
              <a:rPr lang="en-US" dirty="0"/>
              <a:t>The PRESTO tutorial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444D4-E973-290B-C29F-F65AB1F30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Commonly used “standard” pulsar searching software: </a:t>
            </a:r>
            <a:r>
              <a:rPr lang="en-US" dirty="0">
                <a:hlinkClick r:id="rId2"/>
              </a:rPr>
              <a:t>https://github.com/scottransom/presto</a:t>
            </a:r>
            <a:endParaRPr lang="en-US" dirty="0"/>
          </a:p>
          <a:p>
            <a:r>
              <a:rPr lang="en-US" dirty="0"/>
              <a:t>Tutorial available here: </a:t>
            </a:r>
            <a:r>
              <a:rPr lang="en-US" dirty="0">
                <a:hlinkClick r:id="rId3"/>
              </a:rPr>
              <a:t>https://www.cv.nrao.edu/~sransom/PRESTO_search_tutorial.pdf</a:t>
            </a:r>
            <a:endParaRPr lang="en-US" dirty="0"/>
          </a:p>
          <a:p>
            <a:r>
              <a:rPr lang="en-US" dirty="0"/>
              <a:t>We’re not formally doing a search tutorial, but this is easy to follow and worth a look if you’re interested in pulsar searching.</a:t>
            </a:r>
          </a:p>
        </p:txBody>
      </p:sp>
    </p:spTree>
    <p:extLst>
      <p:ext uri="{BB962C8B-B14F-4D97-AF65-F5344CB8AC3E}">
        <p14:creationId xmlns:p14="http://schemas.microsoft.com/office/powerpoint/2010/main" val="3375541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4F12C-DD4F-AAB5-FF18-265755DC2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History of pulsar astronomy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003DF-54D4-4B34-D4F8-4DD3A50F8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77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E40E6-B6B9-0E71-581E-0374EE559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E055C-38CF-5090-0048-9DC7F1E20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FB170AE-9240-536A-8C23-4B0A747B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26252"/>
            <a:ext cx="9692957" cy="62666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521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5DD59-F24F-600E-85EE-152855E62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the “LGM”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A5767-DEAE-A31F-5FB6-D76D5DF1E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644978" cy="3581400"/>
          </a:xfrm>
        </p:spPr>
        <p:txBody>
          <a:bodyPr/>
          <a:lstStyle/>
          <a:p>
            <a:r>
              <a:rPr lang="en-US" dirty="0"/>
              <a:t>Bell &amp; Hewish’s original interpretation: probably a pulsating neutron star or white dwarf?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0678E0-BCF7-D817-388C-343D4631C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578" y="189181"/>
            <a:ext cx="4833551" cy="62666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text&#10;&#10;AI-generated content may be incorrect.">
            <a:extLst>
              <a:ext uri="{FF2B5EF4-FFF2-40B4-BE49-F238E27FC236}">
                <a16:creationId xmlns:a16="http://schemas.microsoft.com/office/drawing/2014/main" id="{A57FAA34-6E4B-1FE2-F84D-AE40CB8E4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143" y="3429000"/>
            <a:ext cx="47244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9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118C5-327B-6B1F-2ABE-025E1EAFD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F6F05-A910-25E1-91F9-380EC60AE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the “LGM”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855A0-F9D9-C1BB-44E8-58F42911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644978" cy="3581400"/>
          </a:xfrm>
        </p:spPr>
        <p:txBody>
          <a:bodyPr/>
          <a:lstStyle/>
          <a:p>
            <a:r>
              <a:rPr lang="en-US" dirty="0"/>
              <a:t>Bell &amp; Hewish’s original interpretation: probably a pulsating WD?</a:t>
            </a:r>
          </a:p>
          <a:p>
            <a:r>
              <a:rPr lang="en-US" dirty="0"/>
              <a:t>Better model developed shortly after: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Pulsars are rapidly rotating highly magnetized neutron stars formed during core collapse supernova explosions.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337801E-2A0C-E62F-B1D9-CDA86863A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578" y="189181"/>
            <a:ext cx="4833551" cy="62666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64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2383D-D912-D6EE-DAED-6FB9D5E95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more pulsars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D5C89-18C8-C1DD-BF53-E7CBFE8EA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621427" cy="3581400"/>
          </a:xfrm>
        </p:spPr>
        <p:txBody>
          <a:bodyPr/>
          <a:lstStyle/>
          <a:p>
            <a:r>
              <a:rPr lang="en-US" dirty="0"/>
              <a:t>Two new pulsars in 1968; both in known supernova remnants</a:t>
            </a:r>
          </a:p>
          <a:p>
            <a:r>
              <a:rPr lang="en-US" dirty="0"/>
              <a:t>Crab Pulsar</a:t>
            </a:r>
          </a:p>
          <a:p>
            <a:pPr lvl="1"/>
            <a:r>
              <a:rPr lang="en-US" dirty="0"/>
              <a:t>PSR B0531+21</a:t>
            </a:r>
          </a:p>
          <a:p>
            <a:pPr lvl="1"/>
            <a:r>
              <a:rPr lang="en-US" dirty="0"/>
              <a:t>P ~ 33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Vela Pulsar</a:t>
            </a:r>
          </a:p>
          <a:p>
            <a:pPr lvl="1"/>
            <a:r>
              <a:rPr lang="en-US" dirty="0"/>
              <a:t>PSR B0833-45</a:t>
            </a:r>
          </a:p>
          <a:p>
            <a:pPr lvl="1"/>
            <a:r>
              <a:rPr lang="en-US" dirty="0"/>
              <a:t>P ~89.33 </a:t>
            </a:r>
            <a:r>
              <a:rPr lang="en-US" dirty="0" err="1"/>
              <a:t>ms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64A21-FE28-404D-64DC-4A036956E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4028" y="1350249"/>
            <a:ext cx="5043615" cy="50436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92F758-20B0-10F5-A4EB-15613846B676}"/>
              </a:ext>
            </a:extLst>
          </p:cNvPr>
          <p:cNvSpPr/>
          <p:nvPr/>
        </p:nvSpPr>
        <p:spPr>
          <a:xfrm rot="5400000" flipH="1">
            <a:off x="8820834" y="41535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Optical: NASA/HST/ASU/J. Hester et al. </a:t>
            </a:r>
          </a:p>
          <a:p>
            <a:r>
              <a:rPr lang="en-US" dirty="0"/>
              <a:t>X-Ray: NASA/CXC/ASU/J. Hester et al.</a:t>
            </a:r>
          </a:p>
        </p:txBody>
      </p:sp>
    </p:spTree>
    <p:extLst>
      <p:ext uri="{BB962C8B-B14F-4D97-AF65-F5344CB8AC3E}">
        <p14:creationId xmlns:p14="http://schemas.microsoft.com/office/powerpoint/2010/main" val="3728230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318B5-778B-2A4E-3F9E-F8D1F996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more pulsars:</a:t>
            </a:r>
            <a:br>
              <a:rPr lang="en-US" dirty="0"/>
            </a:br>
            <a:r>
              <a:rPr lang="en-US" dirty="0"/>
              <a:t>B1913+16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AAC116-DCE3-57FA-8949-9C8029F245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2286000"/>
                <a:ext cx="5832389" cy="437429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Discovered in 1974 by Russell Hulse and Joe Taylor. </a:t>
                </a:r>
              </a:p>
              <a:p>
                <a:pPr lvl="1"/>
                <a:r>
                  <a:rPr lang="en-US" dirty="0"/>
                  <a:t>Period: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∼59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Spin frequency: 16.940537785677 Hz</a:t>
                </a:r>
              </a:p>
              <a:p>
                <a:pPr lvl="1"/>
                <a:r>
                  <a:rPr lang="en-US" dirty="0"/>
                  <a:t>Binary period: 7.75 </a:t>
                </a:r>
                <a:r>
                  <a:rPr lang="en-US" dirty="0" err="1"/>
                  <a:t>hrs</a:t>
                </a:r>
                <a:r>
                  <a:rPr lang="en-US" dirty="0"/>
                  <a:t>  	</a:t>
                </a:r>
              </a:p>
              <a:p>
                <a:pPr lvl="1"/>
                <a:r>
                  <a:rPr lang="en-US" dirty="0"/>
                  <a:t>First binary pulsar (neutron star-neutron star)</a:t>
                </a:r>
              </a:p>
              <a:p>
                <a:r>
                  <a:rPr lang="en-US" dirty="0"/>
                  <a:t>Tool for indirect detection of gravitational radiation </a:t>
                </a:r>
              </a:p>
              <a:p>
                <a:pPr lvl="1"/>
                <a:r>
                  <a:rPr lang="en-US" dirty="0"/>
                  <a:t>Measure rate of orbital decay</a:t>
                </a:r>
              </a:p>
              <a:p>
                <a:pPr lvl="1"/>
                <a:r>
                  <a:rPr lang="en-US" dirty="0"/>
                  <a:t>“Missing” energy was radiated as gravitational waves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AAC116-DCE3-57FA-8949-9C8029F245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2286000"/>
                <a:ext cx="5832389" cy="4374292"/>
              </a:xfrm>
              <a:blipFill>
                <a:blip r:embed="rId2"/>
                <a:stretch>
                  <a:fillRect l="-1087" t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>
            <a:extLst>
              <a:ext uri="{FF2B5EF4-FFF2-40B4-BE49-F238E27FC236}">
                <a16:creationId xmlns:a16="http://schemas.microsoft.com/office/drawing/2014/main" id="{A7A5EC98-131D-8D7C-70F6-8AD474E60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4197" y="1360788"/>
            <a:ext cx="4668759" cy="51952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A11808-FAAB-39F8-066D-8457ED556FA2}"/>
              </a:ext>
            </a:extLst>
          </p:cNvPr>
          <p:cNvSpPr txBox="1"/>
          <p:nvPr/>
        </p:nvSpPr>
        <p:spPr>
          <a:xfrm rot="5400000">
            <a:off x="10398380" y="3105835"/>
            <a:ext cx="2940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</a:t>
            </a:r>
            <a:r>
              <a:rPr lang="en-US" dirty="0" err="1"/>
              <a:t>Hownottowin</a:t>
            </a:r>
            <a:r>
              <a:rPr lang="en-US" dirty="0"/>
              <a:t> (Wikimedia Commons)</a:t>
            </a:r>
          </a:p>
        </p:txBody>
      </p:sp>
    </p:spTree>
    <p:extLst>
      <p:ext uri="{BB962C8B-B14F-4D97-AF65-F5344CB8AC3E}">
        <p14:creationId xmlns:p14="http://schemas.microsoft.com/office/powerpoint/2010/main" val="1210754401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32A30"/>
      </a:dk2>
      <a:lt2>
        <a:srgbClr val="F2F2F0"/>
      </a:lt2>
      <a:accent1>
        <a:srgbClr val="836C9F"/>
      </a:accent1>
      <a:accent2>
        <a:srgbClr val="BDAB56"/>
      </a:accent2>
      <a:accent3>
        <a:srgbClr val="B0565D"/>
      </a:accent3>
      <a:accent4>
        <a:srgbClr val="55B1BC"/>
      </a:accent4>
      <a:accent5>
        <a:srgbClr val="4D925F"/>
      </a:accent5>
      <a:accent6>
        <a:srgbClr val="E08C4A"/>
      </a:accent6>
      <a:hlink>
        <a:srgbClr val="55B1BC"/>
      </a:hlink>
      <a:folHlink>
        <a:srgbClr val="836C9F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9270AA94-2367-4B1E-B579-26147B222B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296</TotalTime>
  <Words>1206</Words>
  <Application>Microsoft Macintosh PowerPoint</Application>
  <PresentationFormat>Widescreen</PresentationFormat>
  <Paragraphs>150</Paragraphs>
  <Slides>30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Aptos</vt:lpstr>
      <vt:lpstr>Cambria Math</vt:lpstr>
      <vt:lpstr>Franklin Gothic Book</vt:lpstr>
      <vt:lpstr>Crop</vt:lpstr>
      <vt:lpstr>Intro to Pulsars</vt:lpstr>
      <vt:lpstr>Questions we’ll answer in this half hour</vt:lpstr>
      <vt:lpstr>Questions we won’t answer in this half-hour</vt:lpstr>
      <vt:lpstr>A brief History of pulsar astronomy</vt:lpstr>
      <vt:lpstr>PowerPoint Presentation</vt:lpstr>
      <vt:lpstr>Interpreting the “LGM”</vt:lpstr>
      <vt:lpstr>Interpreting the “LGM”</vt:lpstr>
      <vt:lpstr>Finding more pulsars</vt:lpstr>
      <vt:lpstr>Finding more pulsars: B1913+16</vt:lpstr>
      <vt:lpstr>Millisecond Pulsars!</vt:lpstr>
      <vt:lpstr>The coming of PTAs</vt:lpstr>
      <vt:lpstr>What is a pulsar?</vt:lpstr>
      <vt:lpstr>Our pulsar model</vt:lpstr>
      <vt:lpstr>PowerPoint Presentation</vt:lpstr>
      <vt:lpstr>Our pulsar model</vt:lpstr>
      <vt:lpstr>Our pulsar model</vt:lpstr>
      <vt:lpstr>PowerPoint Presentation</vt:lpstr>
      <vt:lpstr>Our pulsar model</vt:lpstr>
      <vt:lpstr>The pulsar population</vt:lpstr>
      <vt:lpstr>The Pulsar Population</vt:lpstr>
      <vt:lpstr>The Millisecond Pulsar</vt:lpstr>
      <vt:lpstr>How do we observe pulsars?</vt:lpstr>
      <vt:lpstr>PowerPoint Presentation</vt:lpstr>
      <vt:lpstr>Single pulse studies</vt:lpstr>
      <vt:lpstr>Stacking up many pulses</vt:lpstr>
      <vt:lpstr>Forming Times of Arrival</vt:lpstr>
      <vt:lpstr>Observing pulsars in the X-ray and Gamma Ray</vt:lpstr>
      <vt:lpstr>How do we find new pulsars?</vt:lpstr>
      <vt:lpstr>Fourier Domain Searching</vt:lpstr>
      <vt:lpstr>Pulsar Searching The PRESTO tutorial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Good, Deborah</dc:creator>
  <cp:lastModifiedBy>Good, Deborah</cp:lastModifiedBy>
  <cp:revision>10</cp:revision>
  <dcterms:created xsi:type="dcterms:W3CDTF">2025-06-15T23:40:08Z</dcterms:created>
  <dcterms:modified xsi:type="dcterms:W3CDTF">2025-06-16T11:52:17Z</dcterms:modified>
</cp:coreProperties>
</file>