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e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5.png"/><Relationship Id="rId5" Type="http://schemas.openxmlformats.org/officeDocument/2006/relationships/image" Target="../media/image2.jpeg"/><Relationship Id="rId6" Type="http://schemas.openxmlformats.org/officeDocument/2006/relationships/image" Target="../media/image2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link.springer.com/article/10.12942/lrr-2008-8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5" Type="http://schemas.openxmlformats.org/officeDocument/2006/relationships/image" Target="../media/image3.jpeg"/><Relationship Id="rId6" Type="http://schemas.openxmlformats.org/officeDocument/2006/relationships/image" Target="../media/image7.png"/><Relationship Id="rId7" Type="http://schemas.openxmlformats.org/officeDocument/2006/relationships/hyperlink" Target="https://link.springer.com/article/10.12942/lrr-2008-8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sourceforge.net/projects/tempo2/" TargetMode="External"/><Relationship Id="rId3" Type="http://schemas.openxmlformats.org/officeDocument/2006/relationships/hyperlink" Target="https://github.com/nanograv/PINT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erna Rana…"/>
          <p:cNvSpPr txBox="1"/>
          <p:nvPr>
            <p:ph type="body" idx="21"/>
          </p:nvPr>
        </p:nvSpPr>
        <p:spPr>
          <a:xfrm>
            <a:off x="1206499" y="7963321"/>
            <a:ext cx="21971002" cy="178895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Prerna Rana</a:t>
            </a:r>
          </a:p>
          <a:p>
            <a:pPr/>
            <a:r>
              <a:t>SARAO postdoctoral fellow, University of Cape Town</a:t>
            </a:r>
          </a:p>
          <a:p>
            <a:pPr/>
            <a:r>
              <a:t>June 16th, 2025</a:t>
            </a:r>
          </a:p>
        </p:txBody>
      </p:sp>
      <p:sp>
        <p:nvSpPr>
          <p:cNvPr id="152" name="Introduction to IPTA data combination"/>
          <p:cNvSpPr txBox="1"/>
          <p:nvPr>
            <p:ph type="ctrTitle"/>
          </p:nvPr>
        </p:nvSpPr>
        <p:spPr>
          <a:xfrm>
            <a:off x="993225" y="842730"/>
            <a:ext cx="21971004" cy="3165948"/>
          </a:xfrm>
          <a:prstGeom prst="rect">
            <a:avLst/>
          </a:prstGeom>
        </p:spPr>
        <p:txBody>
          <a:bodyPr/>
          <a:lstStyle>
            <a:lvl1pPr defTabSz="457200">
              <a:lnSpc>
                <a:spcPct val="100000"/>
              </a:lnSpc>
              <a:defRPr b="0" spc="0" sz="103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Introduction to IPTA data combination</a:t>
            </a:r>
          </a:p>
        </p:txBody>
      </p:sp>
      <p:sp>
        <p:nvSpPr>
          <p:cNvPr id="153" name="IPTA Student Workshop 2025…"/>
          <p:cNvSpPr txBox="1"/>
          <p:nvPr>
            <p:ph type="subTitle" sz="quarter" idx="1"/>
          </p:nvPr>
        </p:nvSpPr>
        <p:spPr>
          <a:xfrm>
            <a:off x="1206500" y="4522797"/>
            <a:ext cx="21971000" cy="1905001"/>
          </a:xfrm>
          <a:prstGeom prst="rect">
            <a:avLst/>
          </a:prstGeom>
        </p:spPr>
        <p:txBody>
          <a:bodyPr/>
          <a:lstStyle/>
          <a:p>
            <a:pPr/>
            <a:r>
              <a:t>IPTA Student Workshop 2025</a:t>
            </a:r>
          </a:p>
          <a:p>
            <a:pPr/>
            <a:r>
              <a:t>Caltech, Pasadena</a:t>
            </a:r>
          </a:p>
        </p:txBody>
      </p:sp>
      <p:pic>
        <p:nvPicPr>
          <p:cNvPr id="154" name="University_of_Cape_Town_logo.svg.png" descr="University_of_Cape_Town_logo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1202" y="10518501"/>
            <a:ext cx="2611723" cy="2650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araologo.png" descr="sarao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07921" y="10685426"/>
            <a:ext cx="5374070" cy="2317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AGV_vUew-181-6WMgKZc0nhkFemAtBN7yWC5HUHQlqVz-jtqA2PNQiaqIrm4Df7zkR_q872z1QNVGDarryIeYfabgsRQjyFRiidNuwu0rkF3-YDcNF7K0hCyr7s5r-F5CW-ixVfwBPeI=s2048.png" descr="AGV_vUew-181-6WMgKZc0nhkFemAtBN7yWC5HUHQlqVz-jtqA2PNQiaqIrm4Df7zkR_q872z1QNVGDarryIeYfabgsRQjyFRiidNuwu0rkF3-YDcNF7K0hCyr7s5r-F5CW-ixVfwBPeI=s20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001156" y="10643246"/>
            <a:ext cx="2867317" cy="2867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AGV_vUc2261FtOeI9ZN5_9DpDUOtp2EBM7Lt8Bi-SeIv23D4RPmjOHPQ6k4yIdLqm_qi8eMlYCeomzcxen24DJuViVbCM82Cjor07xWw_iMnVgQDAZlc4qpIoFTPHuspzKi2sudyqit6=s2048.jpg" descr="AGV_vUc2261FtOeI9ZN5_9DpDUOtp2EBM7Lt8Bi-SeIv23D4RPmjOHPQ6k4yIdLqm_qi8eMlYCeomzcxen24DJuViVbCM82Cjor07xWw_iMnVgQDAZlc4qpIoFTPHuspzKi2sudyqit6=s2048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879275" y="11359875"/>
            <a:ext cx="2625450" cy="1595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AGV_vUdZoViQe8qo8sckyfeWFUeroF3mMDJ1aE71OkolaQaowWjUoiDaV2ikN28-ldtl7nNwJ9rphwlSi3lNsXN07k58apAYImNEccauSxfw1p04Daw466vpO_4vTK6fwtgcjyxsbGbYdg=s2048.png" descr="AGV_vUdZoViQe8qo8sckyfeWFUeroF3mMDJ1aE71OkolaQaowWjUoiDaV2ikN28-ldtl7nNwJ9rphwlSi3lNsXN07k58apAYImNEccauSxfw1p04Daw466vpO_4vTK6fwtgcjyxsbGbYdg=s2048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211727" y="11287801"/>
            <a:ext cx="4082425" cy="1696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ming residuals"/>
          <p:cNvSpPr txBox="1"/>
          <p:nvPr>
            <p:ph type="title"/>
          </p:nvPr>
        </p:nvSpPr>
        <p:spPr>
          <a:xfrm>
            <a:off x="947646" y="314773"/>
            <a:ext cx="21971001" cy="1433164"/>
          </a:xfrm>
          <a:prstGeom prst="rect">
            <a:avLst/>
          </a:prstGeom>
        </p:spPr>
        <p:txBody>
          <a:bodyPr/>
          <a:lstStyle/>
          <a:p>
            <a:pPr/>
            <a:r>
              <a:t>Timing residuals</a:t>
            </a:r>
          </a:p>
        </p:txBody>
      </p:sp>
      <p:sp>
        <p:nvSpPr>
          <p:cNvPr id="246" name="PSR J1909-3744 across PTAs"/>
          <p:cNvSpPr txBox="1"/>
          <p:nvPr>
            <p:ph type="body" idx="21"/>
          </p:nvPr>
        </p:nvSpPr>
        <p:spPr>
          <a:xfrm>
            <a:off x="1206500" y="1658073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PSR J1909-3744 across PTAs</a:t>
            </a:r>
          </a:p>
        </p:txBody>
      </p:sp>
      <p:pic>
        <p:nvPicPr>
          <p:cNvPr id="247" name="Screenshot 2025-06-15 at 6.45.09 PM.png" descr="Screenshot 2025-06-15 at 6.45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0447" y="3137141"/>
            <a:ext cx="13964104" cy="1631900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PPTA DR3; Andrew Zic et al 2023…"/>
          <p:cNvSpPr txBox="1"/>
          <p:nvPr/>
        </p:nvSpPr>
        <p:spPr>
          <a:xfrm>
            <a:off x="16477837" y="3180430"/>
            <a:ext cx="6855995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PPTA</a:t>
            </a:r>
            <a:r>
              <a:t> </a:t>
            </a:r>
            <a:r>
              <a:rPr>
                <a:solidFill>
                  <a:srgbClr val="000000"/>
                </a:solidFill>
              </a:rPr>
              <a:t>DR3; </a:t>
            </a:r>
            <a:r>
              <a:rPr u="sng">
                <a:solidFill>
                  <a:srgbClr val="000000"/>
                </a:solidFill>
              </a:rPr>
              <a:t>Andrew Zic et al 2023</a:t>
            </a:r>
            <a:endParaRPr u="sng">
              <a:solidFill>
                <a:srgbClr val="000000"/>
              </a:solidFill>
            </a:endParaRPr>
          </a:p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~700 MHz to 4 GHz</a:t>
            </a:r>
          </a:p>
        </p:txBody>
      </p:sp>
      <p:pic>
        <p:nvPicPr>
          <p:cNvPr id="249" name="Screenshot 2025-06-15 at 7.11.08 PM.png" descr="Screenshot 2025-06-15 at 7.11.0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0674" y="5252530"/>
            <a:ext cx="14423650" cy="1608043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EPTA DR2; J. Antoniadis et al 2023…"/>
          <p:cNvSpPr txBox="1"/>
          <p:nvPr/>
        </p:nvSpPr>
        <p:spPr>
          <a:xfrm>
            <a:off x="16313969" y="5582946"/>
            <a:ext cx="7183731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EPTA</a:t>
            </a:r>
            <a:r>
              <a:t> </a:t>
            </a:r>
            <a:r>
              <a:rPr>
                <a:solidFill>
                  <a:srgbClr val="000000"/>
                </a:solidFill>
              </a:rPr>
              <a:t>DR2; </a:t>
            </a:r>
            <a:r>
              <a:rPr u="sng">
                <a:solidFill>
                  <a:srgbClr val="000000"/>
                </a:solidFill>
              </a:rPr>
              <a:t>J. Antoniadis et al 2023</a:t>
            </a:r>
            <a:endParaRPr u="sng">
              <a:solidFill>
                <a:srgbClr val="000000"/>
              </a:solidFill>
            </a:endParaRPr>
          </a:p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~350 MHz to 4.8 GHz</a:t>
            </a:r>
          </a:p>
        </p:txBody>
      </p:sp>
      <p:sp>
        <p:nvSpPr>
          <p:cNvPr id="251" name="InPTA DR1; P. Tarafdar et al 2022…"/>
          <p:cNvSpPr txBox="1"/>
          <p:nvPr/>
        </p:nvSpPr>
        <p:spPr>
          <a:xfrm>
            <a:off x="17597808" y="10849424"/>
            <a:ext cx="6298094" cy="165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InPTA</a:t>
            </a:r>
            <a:r>
              <a:t> </a:t>
            </a:r>
            <a:r>
              <a:rPr>
                <a:solidFill>
                  <a:srgbClr val="000000"/>
                </a:solidFill>
              </a:rPr>
              <a:t>DR1; </a:t>
            </a:r>
            <a:r>
              <a:rPr u="sng">
                <a:solidFill>
                  <a:srgbClr val="000000"/>
                </a:solidFill>
              </a:rPr>
              <a:t>P. Tarafdar et al 2022</a:t>
            </a:r>
            <a:endParaRPr u="sng">
              <a:solidFill>
                <a:srgbClr val="000000"/>
              </a:solidFill>
            </a:endParaRPr>
          </a:p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~300 to 1460 MHz</a:t>
            </a:r>
          </a:p>
        </p:txBody>
      </p:sp>
      <p:pic>
        <p:nvPicPr>
          <p:cNvPr id="252" name="Screenshot 2025-06-16 at 4.44.21 AM.png" descr="Screenshot 2025-06-16 at 4.44.21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7380" y="7613150"/>
            <a:ext cx="15034341" cy="2255880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NG 15 yr; G. Agazie et al 2023…"/>
          <p:cNvSpPr txBox="1"/>
          <p:nvPr/>
        </p:nvSpPr>
        <p:spPr>
          <a:xfrm>
            <a:off x="17111850" y="8130034"/>
            <a:ext cx="6152592" cy="1130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NG 15 yr; </a:t>
            </a:r>
            <a:r>
              <a:rPr u="sng">
                <a:solidFill>
                  <a:srgbClr val="000000"/>
                </a:solidFill>
              </a:rPr>
              <a:t>G. Agazie et al 2023</a:t>
            </a:r>
            <a:endParaRPr u="sng">
              <a:solidFill>
                <a:srgbClr val="000000"/>
              </a:solidFill>
            </a:endParaRPr>
          </a:p>
          <a:p>
            <a:pPr>
              <a:defRPr b="1" sz="3400"/>
            </a:pPr>
            <a:r>
              <a:rPr>
                <a:solidFill>
                  <a:srgbClr val="000000"/>
                </a:solidFill>
              </a:rPr>
              <a:t>~400 MHz to 3 GHz</a:t>
            </a:r>
          </a:p>
        </p:txBody>
      </p:sp>
      <p:pic>
        <p:nvPicPr>
          <p:cNvPr id="254" name="Screenshot 2025-06-16 at 4.57.36 AM.png" descr="Screenshot 2025-06-16 at 4.57.36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0585" y="10768756"/>
            <a:ext cx="16427930" cy="1812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Data combination - Pooling data together"/>
          <p:cNvSpPr txBox="1"/>
          <p:nvPr>
            <p:ph type="title"/>
          </p:nvPr>
        </p:nvSpPr>
        <p:spPr>
          <a:xfrm>
            <a:off x="1206500" y="379022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Data combination - </a:t>
            </a:r>
            <a:r>
              <a:rPr spc="-124" sz="6200">
                <a:solidFill>
                  <a:srgbClr val="000000"/>
                </a:solidFill>
              </a:rPr>
              <a:t>Pooling data together</a:t>
            </a:r>
          </a:p>
        </p:txBody>
      </p:sp>
      <p:sp>
        <p:nvSpPr>
          <p:cNvPr id="257" name="Oval"/>
          <p:cNvSpPr/>
          <p:nvPr/>
        </p:nvSpPr>
        <p:spPr>
          <a:xfrm>
            <a:off x="3402484" y="2775874"/>
            <a:ext cx="3296810" cy="222573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8" name="Oval"/>
          <p:cNvSpPr/>
          <p:nvPr/>
        </p:nvSpPr>
        <p:spPr>
          <a:xfrm>
            <a:off x="10957397" y="2819582"/>
            <a:ext cx="3825977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9" name="Oval"/>
          <p:cNvSpPr/>
          <p:nvPr/>
        </p:nvSpPr>
        <p:spPr>
          <a:xfrm>
            <a:off x="15259240" y="2819582"/>
            <a:ext cx="3553877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0" name="Oval"/>
          <p:cNvSpPr/>
          <p:nvPr/>
        </p:nvSpPr>
        <p:spPr>
          <a:xfrm>
            <a:off x="7067965" y="2797728"/>
            <a:ext cx="3407990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1" name="EPTA"/>
          <p:cNvSpPr txBox="1"/>
          <p:nvPr/>
        </p:nvSpPr>
        <p:spPr>
          <a:xfrm>
            <a:off x="4204266" y="3496980"/>
            <a:ext cx="155391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EPTA</a:t>
            </a:r>
          </a:p>
        </p:txBody>
      </p:sp>
      <p:sp>
        <p:nvSpPr>
          <p:cNvPr id="262" name="Oval"/>
          <p:cNvSpPr/>
          <p:nvPr/>
        </p:nvSpPr>
        <p:spPr>
          <a:xfrm>
            <a:off x="19288983" y="2819582"/>
            <a:ext cx="3553877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3" name="InPTA"/>
          <p:cNvSpPr txBox="1"/>
          <p:nvPr/>
        </p:nvSpPr>
        <p:spPr>
          <a:xfrm>
            <a:off x="7733490" y="3496980"/>
            <a:ext cx="1691069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InPTA</a:t>
            </a:r>
          </a:p>
        </p:txBody>
      </p:sp>
      <p:sp>
        <p:nvSpPr>
          <p:cNvPr id="264" name="NANOGrav"/>
          <p:cNvSpPr txBox="1"/>
          <p:nvPr/>
        </p:nvSpPr>
        <p:spPr>
          <a:xfrm>
            <a:off x="11331049" y="3557018"/>
            <a:ext cx="3078672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NANOGrav</a:t>
            </a:r>
          </a:p>
        </p:txBody>
      </p:sp>
      <p:sp>
        <p:nvSpPr>
          <p:cNvPr id="265" name="MPTA/APT"/>
          <p:cNvSpPr txBox="1"/>
          <p:nvPr/>
        </p:nvSpPr>
        <p:spPr>
          <a:xfrm>
            <a:off x="15518274" y="3557018"/>
            <a:ext cx="3035809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MPTA/APT</a:t>
            </a:r>
          </a:p>
        </p:txBody>
      </p:sp>
      <p:sp>
        <p:nvSpPr>
          <p:cNvPr id="266" name="PPTA"/>
          <p:cNvSpPr txBox="1"/>
          <p:nvPr/>
        </p:nvSpPr>
        <p:spPr>
          <a:xfrm>
            <a:off x="20283538" y="3557018"/>
            <a:ext cx="156476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PPTA</a:t>
            </a:r>
          </a:p>
        </p:txBody>
      </p:sp>
      <p:sp>
        <p:nvSpPr>
          <p:cNvPr id="267" name="Oval"/>
          <p:cNvSpPr/>
          <p:nvPr/>
        </p:nvSpPr>
        <p:spPr>
          <a:xfrm>
            <a:off x="10414832" y="6932925"/>
            <a:ext cx="4491917" cy="2575290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68" name="Line"/>
          <p:cNvSpPr/>
          <p:nvPr/>
        </p:nvSpPr>
        <p:spPr>
          <a:xfrm>
            <a:off x="1775854" y="5086657"/>
            <a:ext cx="8750902" cy="3146469"/>
          </a:xfrm>
          <a:prstGeom prst="line">
            <a:avLst/>
          </a:prstGeom>
          <a:ln w="88900">
            <a:solidFill>
              <a:srgbClr val="A9A9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Line"/>
          <p:cNvSpPr/>
          <p:nvPr/>
        </p:nvSpPr>
        <p:spPr>
          <a:xfrm>
            <a:off x="8768156" y="5061065"/>
            <a:ext cx="3055373" cy="194025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0" name="Line"/>
          <p:cNvSpPr/>
          <p:nvPr/>
        </p:nvSpPr>
        <p:spPr>
          <a:xfrm>
            <a:off x="12870384" y="5081054"/>
            <a:ext cx="1" cy="1770485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1" name="Line"/>
          <p:cNvSpPr/>
          <p:nvPr/>
        </p:nvSpPr>
        <p:spPr>
          <a:xfrm flipH="1">
            <a:off x="13917242" y="5139581"/>
            <a:ext cx="3055189" cy="196510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2" name="Line"/>
          <p:cNvSpPr/>
          <p:nvPr/>
        </p:nvSpPr>
        <p:spPr>
          <a:xfrm flipH="1">
            <a:off x="14704395" y="5141924"/>
            <a:ext cx="6083222" cy="2618866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3" name="Combined TOAs"/>
          <p:cNvSpPr txBox="1"/>
          <p:nvPr/>
        </p:nvSpPr>
        <p:spPr>
          <a:xfrm>
            <a:off x="10623964" y="7865987"/>
            <a:ext cx="407365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Combined TOAs</a:t>
            </a:r>
          </a:p>
        </p:txBody>
      </p:sp>
      <p:sp>
        <p:nvSpPr>
          <p:cNvPr id="274" name="Oval"/>
          <p:cNvSpPr/>
          <p:nvPr/>
        </p:nvSpPr>
        <p:spPr>
          <a:xfrm>
            <a:off x="10414832" y="10444224"/>
            <a:ext cx="4491917" cy="2575290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5" name="Pulsar timing…"/>
          <p:cNvSpPr txBox="1"/>
          <p:nvPr/>
        </p:nvSpPr>
        <p:spPr>
          <a:xfrm>
            <a:off x="10669138" y="11227621"/>
            <a:ext cx="3983305" cy="125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800">
                <a:solidFill>
                  <a:srgbClr val="000000"/>
                </a:solidFill>
              </a:defRPr>
            </a:pPr>
            <a:r>
              <a:t>Pulsar timing</a:t>
            </a:r>
          </a:p>
          <a:p>
            <a:pPr>
              <a:defRPr b="1" sz="3800">
                <a:solidFill>
                  <a:srgbClr val="000000"/>
                </a:solidFill>
              </a:defRPr>
            </a:pPr>
            <a:r>
              <a:t>Refit parameters</a:t>
            </a:r>
          </a:p>
        </p:txBody>
      </p:sp>
      <p:sp>
        <p:nvSpPr>
          <p:cNvPr id="276" name="Oval"/>
          <p:cNvSpPr/>
          <p:nvPr/>
        </p:nvSpPr>
        <p:spPr>
          <a:xfrm>
            <a:off x="17295054" y="10567977"/>
            <a:ext cx="4491917" cy="2575290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77" name="Line"/>
          <p:cNvSpPr/>
          <p:nvPr/>
        </p:nvSpPr>
        <p:spPr>
          <a:xfrm>
            <a:off x="12660790" y="9589600"/>
            <a:ext cx="1" cy="783524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8" name="Line"/>
          <p:cNvSpPr/>
          <p:nvPr/>
        </p:nvSpPr>
        <p:spPr>
          <a:xfrm>
            <a:off x="15145760" y="11880251"/>
            <a:ext cx="2076637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Updated and more…"/>
          <p:cNvSpPr txBox="1"/>
          <p:nvPr/>
        </p:nvSpPr>
        <p:spPr>
          <a:xfrm>
            <a:off x="17504185" y="11071899"/>
            <a:ext cx="4073653" cy="172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000000"/>
                </a:solidFill>
              </a:defRPr>
            </a:pPr>
            <a:r>
              <a:t>Updated and more 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  <a:r>
              <a:t>precise timing 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  <a:r>
              <a:t>model</a:t>
            </a:r>
          </a:p>
        </p:txBody>
      </p:sp>
      <p:sp>
        <p:nvSpPr>
          <p:cNvPr id="280" name="Oval"/>
          <p:cNvSpPr/>
          <p:nvPr/>
        </p:nvSpPr>
        <p:spPr>
          <a:xfrm>
            <a:off x="204116" y="2775874"/>
            <a:ext cx="2934209" cy="2225736"/>
          </a:xfrm>
          <a:prstGeom prst="ellipse">
            <a:avLst/>
          </a:prstGeom>
          <a:ln w="1016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C0C0C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1" name="CPTA"/>
          <p:cNvSpPr txBox="1"/>
          <p:nvPr/>
        </p:nvSpPr>
        <p:spPr>
          <a:xfrm>
            <a:off x="966414" y="3583854"/>
            <a:ext cx="1242163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400">
                <a:solidFill>
                  <a:srgbClr val="A9A9A9"/>
                </a:solidFill>
              </a:defRPr>
            </a:lvl1pPr>
          </a:lstStyle>
          <a:p>
            <a:pPr/>
            <a:r>
              <a:t>CPTA</a:t>
            </a:r>
          </a:p>
        </p:txBody>
      </p:sp>
      <p:sp>
        <p:nvSpPr>
          <p:cNvPr id="282" name="Line"/>
          <p:cNvSpPr/>
          <p:nvPr/>
        </p:nvSpPr>
        <p:spPr>
          <a:xfrm>
            <a:off x="5399298" y="4990329"/>
            <a:ext cx="5472224" cy="262894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Data combination - Pooling data together"/>
          <p:cNvSpPr txBox="1"/>
          <p:nvPr>
            <p:ph type="title"/>
          </p:nvPr>
        </p:nvSpPr>
        <p:spPr>
          <a:xfrm>
            <a:off x="1206500" y="379022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Data combination - </a:t>
            </a:r>
            <a:r>
              <a:rPr spc="-124" sz="6200">
                <a:solidFill>
                  <a:srgbClr val="000000"/>
                </a:solidFill>
              </a:rPr>
              <a:t>Pooling data together</a:t>
            </a:r>
          </a:p>
        </p:txBody>
      </p:sp>
      <p:sp>
        <p:nvSpPr>
          <p:cNvPr id="285" name="Oval"/>
          <p:cNvSpPr/>
          <p:nvPr/>
        </p:nvSpPr>
        <p:spPr>
          <a:xfrm>
            <a:off x="3402484" y="2775874"/>
            <a:ext cx="3296810" cy="222573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6" name="Oval"/>
          <p:cNvSpPr/>
          <p:nvPr/>
        </p:nvSpPr>
        <p:spPr>
          <a:xfrm>
            <a:off x="10957397" y="2819582"/>
            <a:ext cx="3825977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7" name="Oval"/>
          <p:cNvSpPr/>
          <p:nvPr/>
        </p:nvSpPr>
        <p:spPr>
          <a:xfrm>
            <a:off x="15259240" y="2819582"/>
            <a:ext cx="3553877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8" name="Oval"/>
          <p:cNvSpPr/>
          <p:nvPr/>
        </p:nvSpPr>
        <p:spPr>
          <a:xfrm>
            <a:off x="7067965" y="2797728"/>
            <a:ext cx="3407990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89" name="EPTA"/>
          <p:cNvSpPr txBox="1"/>
          <p:nvPr/>
        </p:nvSpPr>
        <p:spPr>
          <a:xfrm>
            <a:off x="4204266" y="3496980"/>
            <a:ext cx="1553910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EPTA</a:t>
            </a:r>
          </a:p>
        </p:txBody>
      </p:sp>
      <p:sp>
        <p:nvSpPr>
          <p:cNvPr id="290" name="Oval"/>
          <p:cNvSpPr/>
          <p:nvPr/>
        </p:nvSpPr>
        <p:spPr>
          <a:xfrm>
            <a:off x="19288983" y="2819582"/>
            <a:ext cx="3553877" cy="2258396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1" name="InPTA"/>
          <p:cNvSpPr txBox="1"/>
          <p:nvPr/>
        </p:nvSpPr>
        <p:spPr>
          <a:xfrm>
            <a:off x="7733490" y="3496980"/>
            <a:ext cx="1691069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InPTA</a:t>
            </a:r>
          </a:p>
        </p:txBody>
      </p:sp>
      <p:sp>
        <p:nvSpPr>
          <p:cNvPr id="292" name="NANOGrav"/>
          <p:cNvSpPr txBox="1"/>
          <p:nvPr/>
        </p:nvSpPr>
        <p:spPr>
          <a:xfrm>
            <a:off x="11331049" y="3557018"/>
            <a:ext cx="3078672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NANOGrav</a:t>
            </a:r>
          </a:p>
        </p:txBody>
      </p:sp>
      <p:sp>
        <p:nvSpPr>
          <p:cNvPr id="293" name="MPTA/APT"/>
          <p:cNvSpPr txBox="1"/>
          <p:nvPr/>
        </p:nvSpPr>
        <p:spPr>
          <a:xfrm>
            <a:off x="15518274" y="3557018"/>
            <a:ext cx="3035809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MPTA/APT</a:t>
            </a:r>
          </a:p>
        </p:txBody>
      </p:sp>
      <p:sp>
        <p:nvSpPr>
          <p:cNvPr id="294" name="PPTA"/>
          <p:cNvSpPr txBox="1"/>
          <p:nvPr/>
        </p:nvSpPr>
        <p:spPr>
          <a:xfrm>
            <a:off x="20283538" y="3557018"/>
            <a:ext cx="1564768" cy="78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500">
                <a:solidFill>
                  <a:srgbClr val="000000"/>
                </a:solidFill>
              </a:defRPr>
            </a:lvl1pPr>
          </a:lstStyle>
          <a:p>
            <a:pPr/>
            <a:r>
              <a:t>PPTA</a:t>
            </a:r>
          </a:p>
        </p:txBody>
      </p:sp>
      <p:sp>
        <p:nvSpPr>
          <p:cNvPr id="295" name="Oval"/>
          <p:cNvSpPr/>
          <p:nvPr/>
        </p:nvSpPr>
        <p:spPr>
          <a:xfrm>
            <a:off x="10414832" y="6932925"/>
            <a:ext cx="4491917" cy="2575290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6" name="Line"/>
          <p:cNvSpPr/>
          <p:nvPr/>
        </p:nvSpPr>
        <p:spPr>
          <a:xfrm>
            <a:off x="1775854" y="5086657"/>
            <a:ext cx="8750902" cy="3146469"/>
          </a:xfrm>
          <a:prstGeom prst="line">
            <a:avLst/>
          </a:prstGeom>
          <a:ln w="88900">
            <a:solidFill>
              <a:srgbClr val="A9A9A9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7" name="Line"/>
          <p:cNvSpPr/>
          <p:nvPr/>
        </p:nvSpPr>
        <p:spPr>
          <a:xfrm>
            <a:off x="8768156" y="5061065"/>
            <a:ext cx="3055373" cy="1940257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8" name="Line"/>
          <p:cNvSpPr/>
          <p:nvPr/>
        </p:nvSpPr>
        <p:spPr>
          <a:xfrm>
            <a:off x="12870384" y="5081054"/>
            <a:ext cx="1" cy="1770485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9" name="Line"/>
          <p:cNvSpPr/>
          <p:nvPr/>
        </p:nvSpPr>
        <p:spPr>
          <a:xfrm flipH="1">
            <a:off x="13917242" y="5139581"/>
            <a:ext cx="3055189" cy="196510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0" name="Line"/>
          <p:cNvSpPr/>
          <p:nvPr/>
        </p:nvSpPr>
        <p:spPr>
          <a:xfrm flipH="1">
            <a:off x="14704395" y="5141924"/>
            <a:ext cx="6083222" cy="2618866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1" name="Combined TOAs"/>
          <p:cNvSpPr txBox="1"/>
          <p:nvPr/>
        </p:nvSpPr>
        <p:spPr>
          <a:xfrm>
            <a:off x="10623964" y="7865987"/>
            <a:ext cx="4073653" cy="709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Combined TOAs</a:t>
            </a:r>
          </a:p>
        </p:txBody>
      </p:sp>
      <p:sp>
        <p:nvSpPr>
          <p:cNvPr id="302" name="Oval"/>
          <p:cNvSpPr/>
          <p:nvPr/>
        </p:nvSpPr>
        <p:spPr>
          <a:xfrm>
            <a:off x="10284461" y="10567977"/>
            <a:ext cx="4491917" cy="2575290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3" name="Pulsar timing…"/>
          <p:cNvSpPr txBox="1"/>
          <p:nvPr/>
        </p:nvSpPr>
        <p:spPr>
          <a:xfrm>
            <a:off x="10407376" y="11312362"/>
            <a:ext cx="3983305" cy="1256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800">
                <a:solidFill>
                  <a:srgbClr val="000000"/>
                </a:solidFill>
              </a:defRPr>
            </a:pPr>
            <a:r>
              <a:t>Pulsar timing</a:t>
            </a:r>
          </a:p>
          <a:p>
            <a:pPr>
              <a:defRPr b="1" sz="3800">
                <a:solidFill>
                  <a:srgbClr val="000000"/>
                </a:solidFill>
              </a:defRPr>
            </a:pPr>
            <a:r>
              <a:t>Refit parameters</a:t>
            </a:r>
          </a:p>
        </p:txBody>
      </p:sp>
      <p:sp>
        <p:nvSpPr>
          <p:cNvPr id="304" name="Oval"/>
          <p:cNvSpPr/>
          <p:nvPr/>
        </p:nvSpPr>
        <p:spPr>
          <a:xfrm>
            <a:off x="17295054" y="10567977"/>
            <a:ext cx="4491917" cy="2575290"/>
          </a:xfrm>
          <a:prstGeom prst="ellipse">
            <a:avLst/>
          </a:prstGeom>
          <a:ln w="1016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5" name="Line"/>
          <p:cNvSpPr/>
          <p:nvPr/>
        </p:nvSpPr>
        <p:spPr>
          <a:xfrm>
            <a:off x="12476738" y="9589601"/>
            <a:ext cx="1" cy="708315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6" name="Line"/>
          <p:cNvSpPr/>
          <p:nvPr/>
        </p:nvSpPr>
        <p:spPr>
          <a:xfrm>
            <a:off x="15145760" y="11880251"/>
            <a:ext cx="2076637" cy="1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7" name="Updated and more…"/>
          <p:cNvSpPr txBox="1"/>
          <p:nvPr/>
        </p:nvSpPr>
        <p:spPr>
          <a:xfrm>
            <a:off x="17504185" y="11071899"/>
            <a:ext cx="4073653" cy="1727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3500">
                <a:solidFill>
                  <a:srgbClr val="000000"/>
                </a:solidFill>
              </a:defRPr>
            </a:pPr>
            <a:r>
              <a:t>Updated and more 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  <a:r>
              <a:t>precise timing </a:t>
            </a:r>
          </a:p>
          <a:p>
            <a:pPr>
              <a:defRPr b="1" sz="3500">
                <a:solidFill>
                  <a:srgbClr val="000000"/>
                </a:solidFill>
              </a:defRPr>
            </a:pPr>
            <a:r>
              <a:t>model</a:t>
            </a:r>
          </a:p>
        </p:txBody>
      </p:sp>
      <p:sp>
        <p:nvSpPr>
          <p:cNvPr id="308" name="Rounded Rectangle"/>
          <p:cNvSpPr/>
          <p:nvPr/>
        </p:nvSpPr>
        <p:spPr>
          <a:xfrm>
            <a:off x="768653" y="8322826"/>
            <a:ext cx="8425137" cy="4258668"/>
          </a:xfrm>
          <a:prstGeom prst="roundRect">
            <a:avLst>
              <a:gd name="adj" fmla="val 4607"/>
            </a:avLst>
          </a:prstGeom>
          <a:ln w="889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09" name="We need to phase align the dataset.…"/>
          <p:cNvSpPr txBox="1"/>
          <p:nvPr/>
        </p:nvSpPr>
        <p:spPr>
          <a:xfrm>
            <a:off x="1210412" y="8585133"/>
            <a:ext cx="7541619" cy="3734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04800" indent="-304800">
              <a:buSzPct val="123000"/>
              <a:buChar char="•"/>
              <a:defRPr sz="3500">
                <a:solidFill>
                  <a:srgbClr val="000000"/>
                </a:solidFill>
              </a:defRPr>
            </a:pPr>
            <a:r>
              <a:t>We need to phase align the dataset.</a:t>
            </a:r>
            <a:br/>
          </a:p>
          <a:p>
            <a:pPr marL="304800" indent="-304800">
              <a:buSzPct val="123000"/>
              <a:buChar char="•"/>
              <a:defRPr sz="3500">
                <a:solidFill>
                  <a:srgbClr val="000000"/>
                </a:solidFill>
              </a:defRPr>
            </a:pPr>
            <a:r>
              <a:t>Take care of frequency dependent pulse profile evolution.</a:t>
            </a:r>
            <a:br/>
          </a:p>
          <a:p>
            <a:pPr marL="304800" indent="-304800">
              <a:buSzPct val="123000"/>
              <a:buChar char="•"/>
              <a:defRPr sz="3500">
                <a:solidFill>
                  <a:srgbClr val="000000"/>
                </a:solidFill>
              </a:defRPr>
            </a:pPr>
            <a:r>
              <a:t>Take care of offset between reference DMs.</a:t>
            </a:r>
          </a:p>
        </p:txBody>
      </p:sp>
      <p:sp>
        <p:nvSpPr>
          <p:cNvPr id="310" name="Oval"/>
          <p:cNvSpPr/>
          <p:nvPr/>
        </p:nvSpPr>
        <p:spPr>
          <a:xfrm>
            <a:off x="204116" y="2775874"/>
            <a:ext cx="2934209" cy="2225736"/>
          </a:xfrm>
          <a:prstGeom prst="ellipse">
            <a:avLst/>
          </a:prstGeom>
          <a:ln w="101600">
            <a:solidFill>
              <a:srgbClr val="C0C0C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C0C0C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11" name="CPTA"/>
          <p:cNvSpPr txBox="1"/>
          <p:nvPr/>
        </p:nvSpPr>
        <p:spPr>
          <a:xfrm>
            <a:off x="966414" y="3583854"/>
            <a:ext cx="1242163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400">
                <a:solidFill>
                  <a:srgbClr val="A9A9A9"/>
                </a:solidFill>
              </a:defRPr>
            </a:lvl1pPr>
          </a:lstStyle>
          <a:p>
            <a:pPr/>
            <a:r>
              <a:t>CPTA</a:t>
            </a:r>
          </a:p>
        </p:txBody>
      </p:sp>
      <p:sp>
        <p:nvSpPr>
          <p:cNvPr id="312" name="Line"/>
          <p:cNvSpPr/>
          <p:nvPr/>
        </p:nvSpPr>
        <p:spPr>
          <a:xfrm>
            <a:off x="5345606" y="5213731"/>
            <a:ext cx="5525916" cy="2405538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teps to do data combination"/>
          <p:cNvSpPr txBox="1"/>
          <p:nvPr>
            <p:ph type="title"/>
          </p:nvPr>
        </p:nvSpPr>
        <p:spPr>
          <a:xfrm>
            <a:off x="1206500" y="41147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15" name="1. Phase align the dataset"/>
          <p:cNvSpPr txBox="1"/>
          <p:nvPr>
            <p:ph type="body" idx="21"/>
          </p:nvPr>
        </p:nvSpPr>
        <p:spPr>
          <a:xfrm>
            <a:off x="1206500" y="1931338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1. Phase align the dataset</a:t>
            </a:r>
          </a:p>
        </p:txBody>
      </p:sp>
      <p:sp>
        <p:nvSpPr>
          <p:cNvPr id="316" name="Each PTA makes a noise-free template of a given pulsar independently to generate TOAs."/>
          <p:cNvSpPr txBox="1"/>
          <p:nvPr>
            <p:ph type="body" sz="quarter" idx="1"/>
          </p:nvPr>
        </p:nvSpPr>
        <p:spPr>
          <a:xfrm>
            <a:off x="1206500" y="3401333"/>
            <a:ext cx="14498122" cy="4005892"/>
          </a:xfrm>
          <a:prstGeom prst="rect">
            <a:avLst/>
          </a:prstGeom>
        </p:spPr>
        <p:txBody>
          <a:bodyPr/>
          <a:lstStyle/>
          <a:p>
            <a:pPr/>
            <a:r>
              <a:t>Each PTA makes a noise-free template of a given pulsar independently to generate TOAs.</a:t>
            </a:r>
          </a:p>
        </p:txBody>
      </p:sp>
      <p:sp>
        <p:nvSpPr>
          <p:cNvPr id="317" name="PSR J1012+5307"/>
          <p:cNvSpPr txBox="1"/>
          <p:nvPr/>
        </p:nvSpPr>
        <p:spPr>
          <a:xfrm>
            <a:off x="17539636" y="134583"/>
            <a:ext cx="3835909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J1012+5307</a:t>
            </a:r>
          </a:p>
        </p:txBody>
      </p:sp>
      <p:sp>
        <p:nvSpPr>
          <p:cNvPr id="318" name="noise-free reference template"/>
          <p:cNvSpPr txBox="1"/>
          <p:nvPr/>
        </p:nvSpPr>
        <p:spPr>
          <a:xfrm>
            <a:off x="17337192" y="795507"/>
            <a:ext cx="4779037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600">
                <a:solidFill>
                  <a:srgbClr val="000000"/>
                </a:solidFill>
              </a:defRPr>
            </a:lvl1pPr>
          </a:lstStyle>
          <a:p>
            <a:pPr/>
            <a:r>
              <a:t>noise-free reference template</a:t>
            </a:r>
          </a:p>
        </p:txBody>
      </p:sp>
      <p:pic>
        <p:nvPicPr>
          <p:cNvPr id="319" name="Screenshot 2025-06-14 at 3.58.36 PM.png" descr="Screenshot 2025-06-14 at 3.58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9974" y="1295383"/>
            <a:ext cx="7662166" cy="534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teps to do data combination"/>
          <p:cNvSpPr txBox="1"/>
          <p:nvPr>
            <p:ph type="title"/>
          </p:nvPr>
        </p:nvSpPr>
        <p:spPr>
          <a:xfrm>
            <a:off x="1206500" y="41147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22" name="1. Phase align the dataset"/>
          <p:cNvSpPr txBox="1"/>
          <p:nvPr>
            <p:ph type="body" idx="21"/>
          </p:nvPr>
        </p:nvSpPr>
        <p:spPr>
          <a:xfrm>
            <a:off x="1206500" y="1931338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1. Phase align the dataset</a:t>
            </a:r>
          </a:p>
        </p:txBody>
      </p:sp>
      <p:sp>
        <p:nvSpPr>
          <p:cNvPr id="323" name="Each PTA makes a noise-free template of a given pulsar independently to generate TOAs.…"/>
          <p:cNvSpPr txBox="1"/>
          <p:nvPr>
            <p:ph type="body" sz="half" idx="1"/>
          </p:nvPr>
        </p:nvSpPr>
        <p:spPr>
          <a:xfrm>
            <a:off x="895470" y="3168364"/>
            <a:ext cx="14809152" cy="4535127"/>
          </a:xfrm>
          <a:prstGeom prst="rect">
            <a:avLst/>
          </a:prstGeom>
        </p:spPr>
        <p:txBody>
          <a:bodyPr/>
          <a:lstStyle/>
          <a:p>
            <a:pPr/>
            <a:r>
              <a:t>Each PTA makes a noise-free template of a given pulsar independently to generate TOAs.</a:t>
            </a:r>
          </a:p>
          <a:p>
            <a:pPr>
              <a:defRPr sz="4600"/>
            </a:pPr>
            <a:r>
              <a:t>These template are not expected to be phase aligned across PTAs. They are associated with different telescopes/backend.</a:t>
            </a:r>
          </a:p>
        </p:txBody>
      </p:sp>
      <p:sp>
        <p:nvSpPr>
          <p:cNvPr id="324" name="PSR J1012+5307"/>
          <p:cNvSpPr txBox="1"/>
          <p:nvPr/>
        </p:nvSpPr>
        <p:spPr>
          <a:xfrm>
            <a:off x="17539636" y="134583"/>
            <a:ext cx="3835909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J1012+5307</a:t>
            </a:r>
          </a:p>
        </p:txBody>
      </p:sp>
      <p:sp>
        <p:nvSpPr>
          <p:cNvPr id="325" name="noise-free reference template"/>
          <p:cNvSpPr txBox="1"/>
          <p:nvPr/>
        </p:nvSpPr>
        <p:spPr>
          <a:xfrm>
            <a:off x="17337192" y="795507"/>
            <a:ext cx="4779037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600">
                <a:solidFill>
                  <a:srgbClr val="000000"/>
                </a:solidFill>
              </a:defRPr>
            </a:lvl1pPr>
          </a:lstStyle>
          <a:p>
            <a:pPr/>
            <a:r>
              <a:t>noise-free reference template</a:t>
            </a:r>
          </a:p>
        </p:txBody>
      </p:sp>
      <p:pic>
        <p:nvPicPr>
          <p:cNvPr id="326" name="Screenshot 2025-06-14 at 3.58.36 PM.png" descr="Screenshot 2025-06-14 at 3.58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9974" y="1295383"/>
            <a:ext cx="7662166" cy="5345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pulse-phase.png" descr="pulse-pha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8339" y="7142650"/>
            <a:ext cx="10560982" cy="629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teps to do data combination"/>
          <p:cNvSpPr txBox="1"/>
          <p:nvPr>
            <p:ph type="title"/>
          </p:nvPr>
        </p:nvSpPr>
        <p:spPr>
          <a:xfrm>
            <a:off x="1206500" y="41147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30" name="1. Phase align the dataset"/>
          <p:cNvSpPr txBox="1"/>
          <p:nvPr>
            <p:ph type="body" idx="21"/>
          </p:nvPr>
        </p:nvSpPr>
        <p:spPr>
          <a:xfrm>
            <a:off x="1206500" y="1931338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1. Phase align the dataset</a:t>
            </a:r>
          </a:p>
        </p:txBody>
      </p:sp>
      <p:sp>
        <p:nvSpPr>
          <p:cNvPr id="331" name="PSR J1012+5307"/>
          <p:cNvSpPr txBox="1"/>
          <p:nvPr/>
        </p:nvSpPr>
        <p:spPr>
          <a:xfrm>
            <a:off x="17539636" y="134583"/>
            <a:ext cx="3835909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J1012+5307</a:t>
            </a:r>
          </a:p>
        </p:txBody>
      </p:sp>
      <p:sp>
        <p:nvSpPr>
          <p:cNvPr id="332" name="noise-free reference template"/>
          <p:cNvSpPr txBox="1"/>
          <p:nvPr/>
        </p:nvSpPr>
        <p:spPr>
          <a:xfrm>
            <a:off x="17337192" y="795507"/>
            <a:ext cx="4779037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600">
                <a:solidFill>
                  <a:srgbClr val="000000"/>
                </a:solidFill>
              </a:defRPr>
            </a:lvl1pPr>
          </a:lstStyle>
          <a:p>
            <a:pPr/>
            <a:r>
              <a:t>noise-free reference template</a:t>
            </a:r>
          </a:p>
        </p:txBody>
      </p:sp>
      <p:pic>
        <p:nvPicPr>
          <p:cNvPr id="333" name="Screenshot 2025-06-14 at 3.58.36 PM.png" descr="Screenshot 2025-06-14 at 3.58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69974" y="1295383"/>
            <a:ext cx="7662166" cy="534593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Each PTA makes a noise-free template of a given pulsar independently to generate TOAs.…"/>
          <p:cNvSpPr txBox="1"/>
          <p:nvPr>
            <p:ph type="body" sz="half" idx="1"/>
          </p:nvPr>
        </p:nvSpPr>
        <p:spPr>
          <a:xfrm>
            <a:off x="869585" y="3168364"/>
            <a:ext cx="14809151" cy="4535127"/>
          </a:xfrm>
          <a:prstGeom prst="rect">
            <a:avLst/>
          </a:prstGeom>
        </p:spPr>
        <p:txBody>
          <a:bodyPr/>
          <a:lstStyle/>
          <a:p>
            <a:pPr marL="518160" indent="-518160" defTabSz="2072588">
              <a:spcBef>
                <a:spcPts val="3800"/>
              </a:spcBef>
              <a:defRPr sz="4080"/>
            </a:pPr>
            <a:r>
              <a:t>Each PTA makes a noise-free template of a given pulsar independently to generate TOAs.</a:t>
            </a:r>
          </a:p>
          <a:p>
            <a:pPr marL="518160" indent="-518160" defTabSz="2072588">
              <a:spcBef>
                <a:spcPts val="3800"/>
              </a:spcBef>
              <a:defRPr sz="3910"/>
            </a:pPr>
            <a:r>
              <a:t>These template are not expected to be phase aligned across PTAs. They are associated with different telescopes/backend.</a:t>
            </a:r>
          </a:p>
          <a:p>
            <a:pPr marL="518160" indent="-518160" defTabSz="2072588">
              <a:spcBef>
                <a:spcPts val="3800"/>
              </a:spcBef>
              <a:defRPr sz="3910"/>
            </a:pPr>
            <a:r>
              <a:t>This create a phase/time offset between TOAs of different PTAs.</a:t>
            </a:r>
            <a:br/>
          </a:p>
        </p:txBody>
      </p:sp>
      <p:pic>
        <p:nvPicPr>
          <p:cNvPr id="335" name="pulse-phase.png" descr="pulse-phas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15680" y="7425004"/>
            <a:ext cx="8853640" cy="5279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Screenshot 2025-06-16 at 9.27.07 AM.png" descr="Screenshot 2025-06-16 at 9.27.07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87959" y="7097149"/>
            <a:ext cx="9613901" cy="6388101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Line"/>
          <p:cNvSpPr/>
          <p:nvPr/>
        </p:nvSpPr>
        <p:spPr>
          <a:xfrm flipV="1">
            <a:off x="1384057" y="9446231"/>
            <a:ext cx="6921299" cy="1178897"/>
          </a:xfrm>
          <a:prstGeom prst="line">
            <a:avLst/>
          </a:prstGeom>
          <a:ln w="25400">
            <a:solidFill>
              <a:srgbClr val="FF2F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38" name="NG 15 yr"/>
          <p:cNvSpPr txBox="1"/>
          <p:nvPr/>
        </p:nvSpPr>
        <p:spPr>
          <a:xfrm>
            <a:off x="175908" y="10675048"/>
            <a:ext cx="1822553" cy="597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300">
                <a:solidFill>
                  <a:srgbClr val="000000"/>
                </a:solidFill>
              </a:defRPr>
            </a:lvl1pPr>
          </a:lstStyle>
          <a:p>
            <a:pPr/>
            <a:r>
              <a:t>NG 15 yr</a:t>
            </a:r>
          </a:p>
        </p:txBody>
      </p:sp>
      <p:sp>
        <p:nvSpPr>
          <p:cNvPr id="339" name="Line"/>
          <p:cNvSpPr/>
          <p:nvPr/>
        </p:nvSpPr>
        <p:spPr>
          <a:xfrm flipV="1">
            <a:off x="10078805" y="10495045"/>
            <a:ext cx="2232999" cy="1697621"/>
          </a:xfrm>
          <a:prstGeom prst="line">
            <a:avLst/>
          </a:prstGeom>
          <a:ln w="25400">
            <a:solidFill>
              <a:srgbClr val="FF2F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40" name="MPTA DR1"/>
          <p:cNvSpPr txBox="1"/>
          <p:nvPr/>
        </p:nvSpPr>
        <p:spPr>
          <a:xfrm>
            <a:off x="11991357" y="10029657"/>
            <a:ext cx="1918971" cy="523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800">
                <a:solidFill>
                  <a:srgbClr val="000000"/>
                </a:solidFill>
              </a:defRPr>
            </a:lvl1pPr>
          </a:lstStyle>
          <a:p>
            <a:pPr/>
            <a:r>
              <a:t>MPTA DR1</a:t>
            </a:r>
          </a:p>
        </p:txBody>
      </p:sp>
      <p:sp>
        <p:nvSpPr>
          <p:cNvPr id="341" name="Oh, scary!"/>
          <p:cNvSpPr txBox="1"/>
          <p:nvPr/>
        </p:nvSpPr>
        <p:spPr>
          <a:xfrm>
            <a:off x="11991357" y="12878910"/>
            <a:ext cx="1942339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FF2600"/>
                </a:solidFill>
              </a:defRPr>
            </a:lvl1pPr>
          </a:lstStyle>
          <a:p>
            <a:pPr/>
            <a:r>
              <a:t>Oh, scary!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teps to do data combination"/>
          <p:cNvSpPr txBox="1"/>
          <p:nvPr>
            <p:ph type="title"/>
          </p:nvPr>
        </p:nvSpPr>
        <p:spPr>
          <a:xfrm>
            <a:off x="1206500" y="2948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44" name="Solution - we need phase jump wrt a reference PTA"/>
          <p:cNvSpPr txBox="1"/>
          <p:nvPr>
            <p:ph type="body" idx="21"/>
          </p:nvPr>
        </p:nvSpPr>
        <p:spPr>
          <a:xfrm>
            <a:off x="1206500" y="1805911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Solution - we need phase jump wrt a reference PTA</a:t>
            </a:r>
          </a:p>
        </p:txBody>
      </p:sp>
      <p:sp>
        <p:nvSpPr>
          <p:cNvPr id="345" name="Fit a phase JUMP parameter to align TOAs of PTAs."/>
          <p:cNvSpPr txBox="1"/>
          <p:nvPr>
            <p:ph type="body" sz="quarter" idx="1"/>
          </p:nvPr>
        </p:nvSpPr>
        <p:spPr>
          <a:xfrm>
            <a:off x="1206500" y="2920361"/>
            <a:ext cx="21971000" cy="2314111"/>
          </a:xfrm>
          <a:prstGeom prst="rect">
            <a:avLst/>
          </a:prstGeom>
        </p:spPr>
        <p:txBody>
          <a:bodyPr/>
          <a:lstStyle/>
          <a:p>
            <a:pPr/>
            <a:r>
              <a:t>Fit a phase JUMP parameter to align TOAs of PTAs.</a:t>
            </a:r>
          </a:p>
        </p:txBody>
      </p:sp>
      <p:pic>
        <p:nvPicPr>
          <p:cNvPr id="346" name="Screenshot 2025-06-16 at 9.40.47 AM.png" descr="Screenshot 2025-06-16 at 9.40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55018" y="4491006"/>
            <a:ext cx="13415536" cy="8937721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Phase aligned, yay!"/>
          <p:cNvSpPr txBox="1"/>
          <p:nvPr/>
        </p:nvSpPr>
        <p:spPr>
          <a:xfrm>
            <a:off x="19400257" y="9399278"/>
            <a:ext cx="3599689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000000"/>
                </a:solidFill>
              </a:defRPr>
            </a:lvl1pPr>
          </a:lstStyle>
          <a:p>
            <a:pPr/>
            <a:r>
              <a:t>Phase aligned, yay!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teps to do data combination"/>
          <p:cNvSpPr txBox="1"/>
          <p:nvPr>
            <p:ph type="title"/>
          </p:nvPr>
        </p:nvSpPr>
        <p:spPr>
          <a:xfrm>
            <a:off x="1206500" y="19601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50" name="2. Frequency-Dependent pulse profiles"/>
          <p:cNvSpPr txBox="1"/>
          <p:nvPr>
            <p:ph type="body" idx="21"/>
          </p:nvPr>
        </p:nvSpPr>
        <p:spPr>
          <a:xfrm>
            <a:off x="1206500" y="1698657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2. Frequency-Dependent pulse profiles</a:t>
            </a:r>
          </a:p>
        </p:txBody>
      </p:sp>
      <p:sp>
        <p:nvSpPr>
          <p:cNvPr id="351" name="Pulse profile shapes vary with radio frequency."/>
          <p:cNvSpPr txBox="1"/>
          <p:nvPr>
            <p:ph type="body" idx="1"/>
          </p:nvPr>
        </p:nvSpPr>
        <p:spPr>
          <a:xfrm>
            <a:off x="983845" y="3133816"/>
            <a:ext cx="15435961" cy="9370700"/>
          </a:xfrm>
          <a:prstGeom prst="rect">
            <a:avLst/>
          </a:prstGeom>
        </p:spPr>
        <p:txBody>
          <a:bodyPr/>
          <a:lstStyle/>
          <a:p>
            <a:pPr/>
            <a:r>
              <a:t> Pulse profile shapes vary with radio frequency.</a:t>
            </a:r>
          </a:p>
        </p:txBody>
      </p:sp>
      <p:pic>
        <p:nvPicPr>
          <p:cNvPr id="352" name="Screenshot 2025-06-15 at 9.27.56 PM.png" descr="Screenshot 2025-06-15 at 9.27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8734" y="1234650"/>
            <a:ext cx="7602910" cy="1124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Ref: InPTA"/>
          <p:cNvSpPr txBox="1"/>
          <p:nvPr/>
        </p:nvSpPr>
        <p:spPr>
          <a:xfrm>
            <a:off x="20633886" y="12801747"/>
            <a:ext cx="1809599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700">
                <a:solidFill>
                  <a:srgbClr val="0433FF"/>
                </a:solidFill>
              </a:defRPr>
            </a:lvl1pPr>
          </a:lstStyle>
          <a:p>
            <a:pPr/>
            <a:r>
              <a:t>Ref: InPTA</a:t>
            </a:r>
          </a:p>
        </p:txBody>
      </p:sp>
      <p:sp>
        <p:nvSpPr>
          <p:cNvPr id="354" name="PSR J2145-0750"/>
          <p:cNvSpPr txBox="1"/>
          <p:nvPr/>
        </p:nvSpPr>
        <p:spPr>
          <a:xfrm>
            <a:off x="18879250" y="538806"/>
            <a:ext cx="374521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J2145-0750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teps to do data combination"/>
          <p:cNvSpPr txBox="1"/>
          <p:nvPr>
            <p:ph type="title"/>
          </p:nvPr>
        </p:nvSpPr>
        <p:spPr>
          <a:xfrm>
            <a:off x="1206500" y="19601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57" name="2. Frequency-Dependent pulse profiles"/>
          <p:cNvSpPr txBox="1"/>
          <p:nvPr>
            <p:ph type="body" idx="21"/>
          </p:nvPr>
        </p:nvSpPr>
        <p:spPr>
          <a:xfrm>
            <a:off x="1206500" y="1698657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2. Frequency-Dependent pulse profiles</a:t>
            </a:r>
          </a:p>
        </p:txBody>
      </p:sp>
      <p:sp>
        <p:nvSpPr>
          <p:cNvPr id="358" name="Pulse profile shapes vary with radio frequency.…"/>
          <p:cNvSpPr txBox="1"/>
          <p:nvPr>
            <p:ph type="body" idx="1"/>
          </p:nvPr>
        </p:nvSpPr>
        <p:spPr>
          <a:xfrm>
            <a:off x="983845" y="3133816"/>
            <a:ext cx="15435961" cy="9370700"/>
          </a:xfrm>
          <a:prstGeom prst="rect">
            <a:avLst/>
          </a:prstGeom>
        </p:spPr>
        <p:txBody>
          <a:bodyPr/>
          <a:lstStyle/>
          <a:p>
            <a:pPr/>
            <a:r>
              <a:t> Pulse profile shapes vary with radio frequency.</a:t>
            </a:r>
          </a:p>
          <a:p>
            <a:pPr/>
            <a:r>
              <a:t>If a single averaged template is used to cross-correlate with profiles varying with radio frequency.</a:t>
            </a:r>
          </a:p>
          <a:p>
            <a:pPr/>
            <a:r>
              <a:t>This produces small systematic frequency-dependent (</a:t>
            </a:r>
            <a:r>
              <a:rPr>
                <a:solidFill>
                  <a:srgbClr val="0433FF"/>
                </a:solidFill>
              </a:rPr>
              <a:t>FD</a:t>
            </a:r>
            <a:r>
              <a:t>) delay in the TOAs.</a:t>
            </a:r>
          </a:p>
        </p:txBody>
      </p:sp>
      <p:pic>
        <p:nvPicPr>
          <p:cNvPr id="359" name="Screenshot 2025-06-15 at 9.27.56 PM.png" descr="Screenshot 2025-06-15 at 9.27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8734" y="1234650"/>
            <a:ext cx="7602910" cy="1124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Ref: InPTA"/>
          <p:cNvSpPr txBox="1"/>
          <p:nvPr/>
        </p:nvSpPr>
        <p:spPr>
          <a:xfrm>
            <a:off x="20633886" y="12801747"/>
            <a:ext cx="1809599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700">
                <a:solidFill>
                  <a:srgbClr val="0433FF"/>
                </a:solidFill>
              </a:defRPr>
            </a:lvl1pPr>
          </a:lstStyle>
          <a:p>
            <a:pPr/>
            <a:r>
              <a:t>Ref: InPTA</a:t>
            </a:r>
          </a:p>
        </p:txBody>
      </p:sp>
      <p:sp>
        <p:nvSpPr>
          <p:cNvPr id="361" name="PSR J2145-0750"/>
          <p:cNvSpPr txBox="1"/>
          <p:nvPr/>
        </p:nvSpPr>
        <p:spPr>
          <a:xfrm>
            <a:off x="18879250" y="538806"/>
            <a:ext cx="374521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J2145-0750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teps to do data combination"/>
          <p:cNvSpPr txBox="1"/>
          <p:nvPr>
            <p:ph type="title"/>
          </p:nvPr>
        </p:nvSpPr>
        <p:spPr>
          <a:xfrm>
            <a:off x="1206500" y="19601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64" name="2. Frequency-Dependent pulse profiles"/>
          <p:cNvSpPr txBox="1"/>
          <p:nvPr>
            <p:ph type="body" idx="21"/>
          </p:nvPr>
        </p:nvSpPr>
        <p:spPr>
          <a:xfrm>
            <a:off x="1206500" y="1698657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2. Frequency-Dependent pulse profiles</a:t>
            </a:r>
          </a:p>
        </p:txBody>
      </p:sp>
      <p:sp>
        <p:nvSpPr>
          <p:cNvPr id="365" name="Pulse profile shapes vary with radio frequency.…"/>
          <p:cNvSpPr txBox="1"/>
          <p:nvPr>
            <p:ph type="body" idx="1"/>
          </p:nvPr>
        </p:nvSpPr>
        <p:spPr>
          <a:xfrm>
            <a:off x="828533" y="3017055"/>
            <a:ext cx="15435961" cy="9370700"/>
          </a:xfrm>
          <a:prstGeom prst="rect">
            <a:avLst/>
          </a:prstGeom>
        </p:spPr>
        <p:txBody>
          <a:bodyPr/>
          <a:lstStyle/>
          <a:p>
            <a:pPr/>
            <a:r>
              <a:t> Pulse profile shapes vary with radio frequency.</a:t>
            </a:r>
          </a:p>
          <a:p>
            <a:pPr/>
            <a:r>
              <a:t>If a single averaged template is used to cross-correlate with profiles varying with frequency.</a:t>
            </a:r>
          </a:p>
          <a:p>
            <a:pPr/>
            <a:r>
              <a:t>This produces small systematic frequency-dependent (</a:t>
            </a:r>
            <a:r>
              <a:rPr>
                <a:solidFill>
                  <a:srgbClr val="0433FF"/>
                </a:solidFill>
              </a:rPr>
              <a:t>FD</a:t>
            </a:r>
            <a:r>
              <a:t>) delay in the TOAs.</a:t>
            </a:r>
          </a:p>
          <a:p>
            <a:pPr/>
            <a:r>
              <a:t>Generally resolved by using a heuristic approach to remove FD bias</a:t>
            </a:r>
          </a:p>
        </p:txBody>
      </p:sp>
      <p:pic>
        <p:nvPicPr>
          <p:cNvPr id="366" name="Screenshot 2025-06-15 at 9.27.56 PM.png" descr="Screenshot 2025-06-15 at 9.27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08734" y="1234650"/>
            <a:ext cx="7602910" cy="112467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Ref: InPTA"/>
          <p:cNvSpPr txBox="1"/>
          <p:nvPr/>
        </p:nvSpPr>
        <p:spPr>
          <a:xfrm>
            <a:off x="20633886" y="12801747"/>
            <a:ext cx="1809599" cy="5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700">
                <a:solidFill>
                  <a:srgbClr val="0433FF"/>
                </a:solidFill>
              </a:defRPr>
            </a:lvl1pPr>
          </a:lstStyle>
          <a:p>
            <a:pPr/>
            <a:r>
              <a:t>Ref: InPTA</a:t>
            </a:r>
          </a:p>
        </p:txBody>
      </p:sp>
      <p:sp>
        <p:nvSpPr>
          <p:cNvPr id="368" name="PSR J2145-0750"/>
          <p:cNvSpPr txBox="1"/>
          <p:nvPr/>
        </p:nvSpPr>
        <p:spPr>
          <a:xfrm>
            <a:off x="18879250" y="538806"/>
            <a:ext cx="374521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J2145-0750</a:t>
            </a:r>
          </a:p>
        </p:txBody>
      </p:sp>
      <p:pic>
        <p:nvPicPr>
          <p:cNvPr id="369" name="Screenshot 2025-06-15 at 9.46.29 PM.png" descr="Screenshot 2025-06-15 at 9.46.2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0662" y="10310331"/>
            <a:ext cx="8222429" cy="2301494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Ref: Arzoumanian et al. 2015 NANOGrav 9-year data release"/>
          <p:cNvSpPr txBox="1"/>
          <p:nvPr/>
        </p:nvSpPr>
        <p:spPr>
          <a:xfrm>
            <a:off x="491821" y="12771373"/>
            <a:ext cx="1041124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b="1" sz="3100">
                <a:solidFill>
                  <a:srgbClr val="0433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Ref: </a:t>
            </a:r>
            <a:r>
              <a:rPr u="sng"/>
              <a:t>Arzoumanian et al. 2015</a:t>
            </a:r>
            <a:r>
              <a:t> NANOGrav 9-year data release</a:t>
            </a:r>
          </a:p>
        </p:txBody>
      </p:sp>
      <p:sp>
        <p:nvSpPr>
          <p:cNvPr id="371" name="Line"/>
          <p:cNvSpPr/>
          <p:nvPr/>
        </p:nvSpPr>
        <p:spPr>
          <a:xfrm flipV="1">
            <a:off x="8683467" y="10001738"/>
            <a:ext cx="731038" cy="111521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2" name="Oval"/>
          <p:cNvSpPr/>
          <p:nvPr/>
        </p:nvSpPr>
        <p:spPr>
          <a:xfrm>
            <a:off x="8400099" y="11079471"/>
            <a:ext cx="716702" cy="763214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3" name="FD or FDJUMP parameters"/>
          <p:cNvSpPr txBox="1"/>
          <p:nvPr/>
        </p:nvSpPr>
        <p:spPr>
          <a:xfrm>
            <a:off x="7497729" y="9232627"/>
            <a:ext cx="5661052" cy="63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0433FF"/>
                </a:solidFill>
              </a:defRPr>
            </a:lvl1pPr>
          </a:lstStyle>
          <a:p>
            <a:pPr/>
            <a:r>
              <a:t>FD or FDJUMP parameters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verview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Overview</a:t>
            </a:r>
          </a:p>
        </p:txBody>
      </p:sp>
      <p:sp>
        <p:nvSpPr>
          <p:cNvPr id="161" name="What is a PTA and what is IPTA?…"/>
          <p:cNvSpPr txBox="1"/>
          <p:nvPr>
            <p:ph type="body" idx="1"/>
          </p:nvPr>
        </p:nvSpPr>
        <p:spPr>
          <a:xfrm>
            <a:off x="1206500" y="3630351"/>
            <a:ext cx="21971000" cy="8447623"/>
          </a:xfrm>
          <a:prstGeom prst="rect">
            <a:avLst/>
          </a:prstGeom>
        </p:spPr>
        <p:txBody>
          <a:bodyPr/>
          <a:lstStyle/>
          <a:p>
            <a:pPr/>
            <a:r>
              <a:t>What is a PTA and what is IPTA?</a:t>
            </a:r>
            <a:br/>
          </a:p>
          <a:p>
            <a:pPr/>
            <a:r>
              <a:t>A small recap of timing. </a:t>
            </a:r>
            <a:br/>
          </a:p>
          <a:p>
            <a:pPr/>
            <a:r>
              <a:t>What do we mean by data combination?</a:t>
            </a:r>
            <a:br/>
          </a:p>
          <a:p>
            <a:pPr/>
            <a:r>
              <a:t>Steps to do data combination.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teps to do data combination"/>
          <p:cNvSpPr txBox="1"/>
          <p:nvPr>
            <p:ph type="title"/>
          </p:nvPr>
        </p:nvSpPr>
        <p:spPr>
          <a:xfrm>
            <a:off x="1206500" y="19601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76" name="Taking care of FD bias"/>
          <p:cNvSpPr txBox="1"/>
          <p:nvPr>
            <p:ph type="body" idx="21"/>
          </p:nvPr>
        </p:nvSpPr>
        <p:spPr>
          <a:xfrm>
            <a:off x="1206500" y="1698657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Taking care of FD bias</a:t>
            </a:r>
          </a:p>
        </p:txBody>
      </p:sp>
      <p:pic>
        <p:nvPicPr>
          <p:cNvPr id="377" name="Screenshot 2025-06-16 at 9.56.21 AM.png" descr="Screenshot 2025-06-16 at 9.56.2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572" y="3631229"/>
            <a:ext cx="11563450" cy="7597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Screenshot 2025-06-16 at 10.07.08 AM.png" descr="Screenshot 2025-06-16 at 10.07.08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205108" y="3589035"/>
            <a:ext cx="11653739" cy="7681924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Without FDJUMP parameter fitted"/>
          <p:cNvSpPr txBox="1"/>
          <p:nvPr/>
        </p:nvSpPr>
        <p:spPr>
          <a:xfrm>
            <a:off x="2319756" y="11645138"/>
            <a:ext cx="6486335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solidFill>
                  <a:srgbClr val="000000"/>
                </a:solidFill>
              </a:defRPr>
            </a:lvl1pPr>
          </a:lstStyle>
          <a:p>
            <a:pPr/>
            <a:r>
              <a:t>Without FDJUMP parameter fitted</a:t>
            </a:r>
          </a:p>
        </p:txBody>
      </p:sp>
      <p:sp>
        <p:nvSpPr>
          <p:cNvPr id="380" name="With FDJUMP parameter fitted"/>
          <p:cNvSpPr txBox="1"/>
          <p:nvPr/>
        </p:nvSpPr>
        <p:spPr>
          <a:xfrm>
            <a:off x="15462761" y="11645138"/>
            <a:ext cx="5873739" cy="57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solidFill>
                  <a:srgbClr val="000000"/>
                </a:solidFill>
              </a:defRPr>
            </a:lvl1pPr>
          </a:lstStyle>
          <a:p>
            <a:pPr/>
            <a:r>
              <a:t>With FDJUMP parameter fitted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teps to do data combination"/>
          <p:cNvSpPr txBox="1"/>
          <p:nvPr>
            <p:ph type="title"/>
          </p:nvPr>
        </p:nvSpPr>
        <p:spPr>
          <a:xfrm>
            <a:off x="1206500" y="20439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83" name="3. Differences in reference DM"/>
          <p:cNvSpPr txBox="1"/>
          <p:nvPr>
            <p:ph type="body" idx="21"/>
          </p:nvPr>
        </p:nvSpPr>
        <p:spPr>
          <a:xfrm>
            <a:off x="1206500" y="1883567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3. Differences in reference DM</a:t>
            </a:r>
          </a:p>
        </p:txBody>
      </p:sp>
      <p:sp>
        <p:nvSpPr>
          <p:cNvPr id="384" name="Light from a pulsar passes through interstellar medium (ISM) - plasma of ionised particles - before it reaches the telescope.…"/>
          <p:cNvSpPr txBox="1"/>
          <p:nvPr>
            <p:ph type="body" idx="1"/>
          </p:nvPr>
        </p:nvSpPr>
        <p:spPr>
          <a:xfrm>
            <a:off x="1206500" y="3064360"/>
            <a:ext cx="14326732" cy="10062475"/>
          </a:xfrm>
          <a:prstGeom prst="rect">
            <a:avLst/>
          </a:prstGeom>
        </p:spPr>
        <p:txBody>
          <a:bodyPr/>
          <a:lstStyle/>
          <a:p>
            <a:pPr>
              <a:defRPr sz="4600"/>
            </a:pPr>
            <a:r>
              <a:t>Light from a pulsar passes through interstellar medium (ISM) - plasma of ionised particles - before it reaches the telescope.</a:t>
            </a:r>
          </a:p>
          <a:p>
            <a:pPr>
              <a:defRPr sz="4600"/>
            </a:pPr>
            <a:r>
              <a:t>Dispersion measure (DM) - integrated electron column density - </a:t>
            </a:r>
            <a:r>
              <a:rPr>
                <a:solidFill>
                  <a:srgbClr val="0433FF"/>
                </a:solidFill>
              </a:rPr>
              <a:t>important to include in timing model</a:t>
            </a:r>
            <a:br>
              <a:rPr>
                <a:solidFill>
                  <a:srgbClr val="0433FF"/>
                </a:solidFill>
              </a:rPr>
            </a:br>
            <a:br/>
            <a:br/>
          </a:p>
          <a:p>
            <a:pPr>
              <a:defRPr sz="4600"/>
            </a:pPr>
            <a:r>
              <a:t>This induces an additional delay ∆t in the ToAs.</a:t>
            </a:r>
          </a:p>
        </p:txBody>
      </p:sp>
      <p:pic>
        <p:nvPicPr>
          <p:cNvPr id="385" name="Screenshot 2025-06-15 at 10.52.25 PM.png" descr="Screenshot 2025-06-15 at 10.52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3422" y="7493618"/>
            <a:ext cx="4615817" cy="1765783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Cloud"/>
          <p:cNvSpPr/>
          <p:nvPr/>
        </p:nvSpPr>
        <p:spPr>
          <a:xfrm>
            <a:off x="19262830" y="2898051"/>
            <a:ext cx="1493092" cy="89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F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7" name="Cloud"/>
          <p:cNvSpPr/>
          <p:nvPr/>
        </p:nvSpPr>
        <p:spPr>
          <a:xfrm>
            <a:off x="20295818" y="2261539"/>
            <a:ext cx="1493092" cy="899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F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88" name="Screenshot 2025-06-15 at 10.55.51 PM.png" descr="Screenshot 2025-06-15 at 10.55.5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1090" y="7431885"/>
            <a:ext cx="3372396" cy="1889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Pulsar.png" descr="Pulsa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01607" y="38081"/>
            <a:ext cx="1889248" cy="1889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0" name="GMRT.jpg" descr="GMR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423611" y="3222403"/>
            <a:ext cx="2106882" cy="210688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Line"/>
          <p:cNvSpPr/>
          <p:nvPr/>
        </p:nvSpPr>
        <p:spPr>
          <a:xfrm flipH="1">
            <a:off x="18522181" y="1893706"/>
            <a:ext cx="3364748" cy="255091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teps to do data combination"/>
          <p:cNvSpPr txBox="1"/>
          <p:nvPr>
            <p:ph type="title"/>
          </p:nvPr>
        </p:nvSpPr>
        <p:spPr>
          <a:xfrm>
            <a:off x="1206500" y="20439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394" name="3. Differences in reference DM"/>
          <p:cNvSpPr txBox="1"/>
          <p:nvPr>
            <p:ph type="body" idx="21"/>
          </p:nvPr>
        </p:nvSpPr>
        <p:spPr>
          <a:xfrm>
            <a:off x="1206500" y="1883567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3. Differences in reference DM</a:t>
            </a:r>
          </a:p>
        </p:txBody>
      </p:sp>
      <p:sp>
        <p:nvSpPr>
          <p:cNvPr id="395" name="Light from a pulsar passes through interstellar medium (ISM) - plasma of ionised particles - before it reached the telescope.…"/>
          <p:cNvSpPr txBox="1"/>
          <p:nvPr>
            <p:ph type="body" idx="1"/>
          </p:nvPr>
        </p:nvSpPr>
        <p:spPr>
          <a:xfrm>
            <a:off x="1206500" y="3064360"/>
            <a:ext cx="14326732" cy="10062475"/>
          </a:xfrm>
          <a:prstGeom prst="rect">
            <a:avLst/>
          </a:prstGeom>
        </p:spPr>
        <p:txBody>
          <a:bodyPr/>
          <a:lstStyle/>
          <a:p>
            <a:pPr>
              <a:defRPr sz="4600"/>
            </a:pPr>
            <a:r>
              <a:t>Light from a pulsar passes through interstellar medium (ISM) - plasma of ionised particles - before it reached the telescope.</a:t>
            </a:r>
          </a:p>
          <a:p>
            <a:pPr>
              <a:defRPr sz="4600"/>
            </a:pPr>
            <a:r>
              <a:t>Dispersion measure (DM) - integrated electron column density - </a:t>
            </a:r>
            <a:r>
              <a:rPr>
                <a:solidFill>
                  <a:srgbClr val="0433FF"/>
                </a:solidFill>
              </a:rPr>
              <a:t>important to include in timing model</a:t>
            </a:r>
            <a:br>
              <a:rPr>
                <a:solidFill>
                  <a:srgbClr val="0433FF"/>
                </a:solidFill>
              </a:rPr>
            </a:br>
            <a:br/>
            <a:br/>
          </a:p>
          <a:p>
            <a:pPr>
              <a:defRPr sz="4600"/>
            </a:pPr>
            <a:r>
              <a:t>This induces an additional delay ∆t in the ToAs.</a:t>
            </a:r>
          </a:p>
          <a:p>
            <a:pPr>
              <a:defRPr sz="4600"/>
            </a:pPr>
            <a:r>
              <a:t>ISM is dynamic along the line the sight of the pulsar.</a:t>
            </a:r>
          </a:p>
          <a:p>
            <a:pPr>
              <a:defRPr sz="4600"/>
            </a:pPr>
            <a:r>
              <a:t>DM varies with time.</a:t>
            </a:r>
          </a:p>
        </p:txBody>
      </p:sp>
      <p:pic>
        <p:nvPicPr>
          <p:cNvPr id="396" name="Screenshot 2025-06-15 at 10.52.25 PM.png" descr="Screenshot 2025-06-15 at 10.52.2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3422" y="7493618"/>
            <a:ext cx="4615817" cy="1765783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Cloud"/>
          <p:cNvSpPr/>
          <p:nvPr/>
        </p:nvSpPr>
        <p:spPr>
          <a:xfrm>
            <a:off x="19262830" y="2898051"/>
            <a:ext cx="1493092" cy="899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F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98" name="Cloud"/>
          <p:cNvSpPr/>
          <p:nvPr/>
        </p:nvSpPr>
        <p:spPr>
          <a:xfrm>
            <a:off x="20295818" y="2261539"/>
            <a:ext cx="1493092" cy="8998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80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rgbClr val="A9A9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FD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399" name="Screenshot 2025-06-15 at 10.55.51 PM.png" descr="Screenshot 2025-06-15 at 10.55.5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51090" y="7431885"/>
            <a:ext cx="3372396" cy="18892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Pulsar.png" descr="Pulsa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01607" y="38081"/>
            <a:ext cx="1889248" cy="1889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GMRT.jpg" descr="GMR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423611" y="3222403"/>
            <a:ext cx="2106882" cy="2106882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Line"/>
          <p:cNvSpPr/>
          <p:nvPr/>
        </p:nvSpPr>
        <p:spPr>
          <a:xfrm flipH="1">
            <a:off x="18522181" y="1893706"/>
            <a:ext cx="3364748" cy="2550917"/>
          </a:xfrm>
          <a:prstGeom prst="line">
            <a:avLst/>
          </a:prstGeom>
          <a:ln w="635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03" name="Screenshot 2025-06-16 at 5.43.19 AM.png" descr="Screenshot 2025-06-16 at 5.43.19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732219" y="6769959"/>
            <a:ext cx="10515078" cy="3276251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Ref: InPTA-DR2"/>
          <p:cNvSpPr txBox="1"/>
          <p:nvPr/>
        </p:nvSpPr>
        <p:spPr>
          <a:xfrm>
            <a:off x="18147120" y="10756804"/>
            <a:ext cx="2641474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700">
                <a:solidFill>
                  <a:srgbClr val="0433FF"/>
                </a:solidFill>
              </a:defRPr>
            </a:lvl1pPr>
          </a:lstStyle>
          <a:p>
            <a:pPr/>
            <a:r>
              <a:t>Ref: InPTA-DR2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teps to do data combination"/>
          <p:cNvSpPr txBox="1"/>
          <p:nvPr>
            <p:ph type="title"/>
          </p:nvPr>
        </p:nvSpPr>
        <p:spPr>
          <a:xfrm>
            <a:off x="1206500" y="152620"/>
            <a:ext cx="21971000" cy="1433163"/>
          </a:xfrm>
          <a:prstGeom prst="rect">
            <a:avLst/>
          </a:prstGeom>
        </p:spPr>
        <p:txBody>
          <a:bodyPr/>
          <a:lstStyle/>
          <a:p>
            <a:pPr/>
            <a:r>
              <a:t>Steps to do data combination</a:t>
            </a:r>
          </a:p>
        </p:txBody>
      </p:sp>
      <p:sp>
        <p:nvSpPr>
          <p:cNvPr id="407" name="Taking care of differences in reference DM"/>
          <p:cNvSpPr txBox="1"/>
          <p:nvPr>
            <p:ph type="body" idx="21"/>
          </p:nvPr>
        </p:nvSpPr>
        <p:spPr>
          <a:xfrm>
            <a:off x="1206500" y="1547058"/>
            <a:ext cx="21971000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Taking care of differences in reference DM</a:t>
            </a:r>
          </a:p>
        </p:txBody>
      </p:sp>
      <p:sp>
        <p:nvSpPr>
          <p:cNvPr id="408" name="We need to model variation of DM as a function of time.…"/>
          <p:cNvSpPr txBox="1"/>
          <p:nvPr>
            <p:ph type="body" idx="1"/>
          </p:nvPr>
        </p:nvSpPr>
        <p:spPr>
          <a:xfrm>
            <a:off x="1206500" y="3631494"/>
            <a:ext cx="21971000" cy="8873022"/>
          </a:xfrm>
          <a:prstGeom prst="rect">
            <a:avLst/>
          </a:prstGeom>
        </p:spPr>
        <p:txBody>
          <a:bodyPr/>
          <a:lstStyle/>
          <a:p>
            <a:pPr marL="584200" indent="-584200"/>
            <a:r>
              <a:rPr sz="4600"/>
              <a:t>We need to model variation of DM as a function of time.</a:t>
            </a:r>
            <a:br>
              <a:rPr sz="4600"/>
            </a:br>
            <a:br/>
            <a:br/>
            <a:br/>
            <a:br/>
            <a:br/>
            <a:br/>
          </a:p>
          <a:p>
            <a:pPr>
              <a:defRPr sz="4600"/>
            </a:pPr>
            <a:r>
              <a:t>Solution: A DM jump parameter between PTAs should be fitted </a:t>
            </a:r>
            <a:r>
              <a:t> FDJUMPDM</a:t>
            </a:r>
            <a:br/>
          </a:p>
        </p:txBody>
      </p:sp>
      <p:sp>
        <p:nvSpPr>
          <p:cNvPr id="409" name="Line"/>
          <p:cNvSpPr/>
          <p:nvPr/>
        </p:nvSpPr>
        <p:spPr>
          <a:xfrm>
            <a:off x="1206499" y="3631494"/>
            <a:ext cx="77325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410" name="Screenshot 2025-06-16 at 6.07.33 AM.png" descr="Screenshot 2025-06-16 at 6.07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0664" y="4689495"/>
            <a:ext cx="14149226" cy="2523771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Oval"/>
          <p:cNvSpPr/>
          <p:nvPr/>
        </p:nvSpPr>
        <p:spPr>
          <a:xfrm>
            <a:off x="8067330" y="5364764"/>
            <a:ext cx="1397406" cy="1321771"/>
          </a:xfrm>
          <a:prstGeom prst="ellips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27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2" name="Line"/>
          <p:cNvSpPr/>
          <p:nvPr/>
        </p:nvSpPr>
        <p:spPr>
          <a:xfrm>
            <a:off x="8731249" y="6860818"/>
            <a:ext cx="1" cy="118593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3" name="Reference DM"/>
          <p:cNvSpPr txBox="1"/>
          <p:nvPr/>
        </p:nvSpPr>
        <p:spPr>
          <a:xfrm>
            <a:off x="7289291" y="8083953"/>
            <a:ext cx="2883917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solidFill>
                  <a:srgbClr val="0433FF"/>
                </a:solidFill>
              </a:defRPr>
            </a:lvl1pPr>
          </a:lstStyle>
          <a:p>
            <a:pPr/>
            <a:r>
              <a:t>Reference DM</a:t>
            </a:r>
          </a:p>
        </p:txBody>
      </p:sp>
      <p:sp>
        <p:nvSpPr>
          <p:cNvPr id="414" name="Line"/>
          <p:cNvSpPr/>
          <p:nvPr/>
        </p:nvSpPr>
        <p:spPr>
          <a:xfrm>
            <a:off x="10369702" y="8376509"/>
            <a:ext cx="134053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5" name="PTA dependent"/>
          <p:cNvSpPr txBox="1"/>
          <p:nvPr/>
        </p:nvSpPr>
        <p:spPr>
          <a:xfrm>
            <a:off x="11906734" y="8083953"/>
            <a:ext cx="3057450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200">
                <a:solidFill>
                  <a:srgbClr val="0433FF"/>
                </a:solidFill>
              </a:defRPr>
            </a:lvl1pPr>
          </a:lstStyle>
          <a:p>
            <a:pPr/>
            <a:r>
              <a:t>PTA dependent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ummarise"/>
          <p:cNvSpPr txBox="1"/>
          <p:nvPr>
            <p:ph type="title"/>
          </p:nvPr>
        </p:nvSpPr>
        <p:spPr>
          <a:xfrm>
            <a:off x="1206500" y="307932"/>
            <a:ext cx="21971000" cy="1433163"/>
          </a:xfrm>
          <a:prstGeom prst="rect">
            <a:avLst/>
          </a:prstGeom>
        </p:spPr>
        <p:txBody>
          <a:bodyPr/>
          <a:lstStyle/>
          <a:p>
            <a:pPr/>
            <a:r>
              <a:t>Summarise</a:t>
            </a:r>
          </a:p>
        </p:txBody>
      </p:sp>
      <p:sp>
        <p:nvSpPr>
          <p:cNvPr id="418" name="The aim of IPTA data combination is to combine TOAs from various PTAs and obtain a homogenised and more precise timing model.…"/>
          <p:cNvSpPr txBox="1"/>
          <p:nvPr>
            <p:ph type="body" idx="1"/>
          </p:nvPr>
        </p:nvSpPr>
        <p:spPr>
          <a:xfrm>
            <a:off x="1206500" y="3958600"/>
            <a:ext cx="21971000" cy="7950553"/>
          </a:xfrm>
          <a:prstGeom prst="rect">
            <a:avLst/>
          </a:prstGeom>
        </p:spPr>
        <p:txBody>
          <a:bodyPr/>
          <a:lstStyle/>
          <a:p>
            <a:pPr/>
            <a:r>
              <a:t>The aim of IPTA data combination is to combine TOAs from various PTAs and obtain a homogenised and more precise timing model.</a:t>
            </a:r>
          </a:p>
          <a:p>
            <a:pPr lvl="2"/>
            <a:r>
              <a:t>Phase JUMP to align TOAs across PTAs.</a:t>
            </a:r>
          </a:p>
          <a:p>
            <a:pPr lvl="2"/>
            <a:r>
              <a:t>PTA dependent  FD/FDJUMP parameters.</a:t>
            </a:r>
          </a:p>
          <a:p>
            <a:pPr lvl="2"/>
            <a:r>
              <a:t>Take of offsets between reference DM among PTAs.</a:t>
            </a:r>
          </a:p>
          <a:p>
            <a:pPr/>
            <a:r>
              <a:t>Let’s learn more by playing around with the tutorial.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A Pulsar Timing Array (PTA) experiment"/>
          <p:cNvSpPr txBox="1"/>
          <p:nvPr>
            <p:ph type="title"/>
          </p:nvPr>
        </p:nvSpPr>
        <p:spPr>
          <a:xfrm>
            <a:off x="424505" y="174544"/>
            <a:ext cx="21971001" cy="1433163"/>
          </a:xfrm>
          <a:prstGeom prst="rect">
            <a:avLst/>
          </a:prstGeom>
        </p:spPr>
        <p:txBody>
          <a:bodyPr/>
          <a:lstStyle/>
          <a:p>
            <a:pPr/>
            <a:r>
              <a:t>A Pulsar Timing Array (PTA) experiment</a:t>
            </a:r>
          </a:p>
        </p:txBody>
      </p:sp>
      <p:pic>
        <p:nvPicPr>
          <p:cNvPr id="164" name="Pulsar.png" descr="Puls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9328" y="1632060"/>
            <a:ext cx="2945578" cy="294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GMRT.jpg" descr="GMR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39328" y="5505083"/>
            <a:ext cx="2945578" cy="294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Screenshot 2025-06-13 at 11.31.03 PM.png" descr="Screenshot 2025-06-13 at 11.31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27239" y="9327908"/>
            <a:ext cx="3877098" cy="420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Line"/>
          <p:cNvSpPr/>
          <p:nvPr/>
        </p:nvSpPr>
        <p:spPr>
          <a:xfrm>
            <a:off x="21512117" y="4601991"/>
            <a:ext cx="1" cy="878739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68" name="Line"/>
          <p:cNvSpPr/>
          <p:nvPr/>
        </p:nvSpPr>
        <p:spPr>
          <a:xfrm>
            <a:off x="21512117" y="8475014"/>
            <a:ext cx="1" cy="87874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A Pulsar Timing Array (PTA) experiment"/>
          <p:cNvSpPr txBox="1"/>
          <p:nvPr>
            <p:ph type="title"/>
          </p:nvPr>
        </p:nvSpPr>
        <p:spPr>
          <a:xfrm>
            <a:off x="424505" y="174544"/>
            <a:ext cx="21971001" cy="1433163"/>
          </a:xfrm>
          <a:prstGeom prst="rect">
            <a:avLst/>
          </a:prstGeom>
        </p:spPr>
        <p:txBody>
          <a:bodyPr/>
          <a:lstStyle/>
          <a:p>
            <a:pPr/>
            <a:r>
              <a:t>A Pulsar Timing Array (PTA) experiment</a:t>
            </a:r>
          </a:p>
        </p:txBody>
      </p:sp>
      <p:pic>
        <p:nvPicPr>
          <p:cNvPr id="171" name="Pulsar.png" descr="Puls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9328" y="1632060"/>
            <a:ext cx="2945578" cy="294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GMRT.jpg" descr="GMR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39328" y="5505083"/>
            <a:ext cx="2945578" cy="294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Screenshot 2025-06-13 at 11.31.03 PM.png" descr="Screenshot 2025-06-13 at 11.31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27239" y="9327908"/>
            <a:ext cx="3877098" cy="420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Line"/>
          <p:cNvSpPr/>
          <p:nvPr/>
        </p:nvSpPr>
        <p:spPr>
          <a:xfrm>
            <a:off x="21512117" y="4601991"/>
            <a:ext cx="1" cy="878739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5" name="Line"/>
          <p:cNvSpPr/>
          <p:nvPr/>
        </p:nvSpPr>
        <p:spPr>
          <a:xfrm>
            <a:off x="21512117" y="8475014"/>
            <a:ext cx="1" cy="87874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6" name="A PTA regularly monitors a bunch of millisecond pulsars (MSPs) - having highly stable spin periods - through the radio telescope(s)."/>
          <p:cNvSpPr txBox="1"/>
          <p:nvPr>
            <p:ph type="body" sz="half" idx="1"/>
          </p:nvPr>
        </p:nvSpPr>
        <p:spPr>
          <a:xfrm>
            <a:off x="637776" y="1862411"/>
            <a:ext cx="18818124" cy="3964008"/>
          </a:xfrm>
          <a:prstGeom prst="rect">
            <a:avLst/>
          </a:prstGeom>
        </p:spPr>
        <p:txBody>
          <a:bodyPr/>
          <a:lstStyle>
            <a:lvl1pPr marL="609599" indent="-609599">
              <a:defRPr sz="4400"/>
            </a:lvl1pPr>
          </a:lstStyle>
          <a:p>
            <a:pPr/>
            <a:r>
              <a:t>A PTA regularly monitors a bunch of millisecond pulsars (MSPs) - having highly stable spin periods - through the radio telescope(s).</a:t>
            </a:r>
          </a:p>
        </p:txBody>
      </p:sp>
      <p:pic>
        <p:nvPicPr>
          <p:cNvPr id="177" name="Screenshot 2024-11-21 at 3.37.53 PM.png" descr="Screenshot 2024-11-21 at 3.37.53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07843" y="5657364"/>
            <a:ext cx="6785051" cy="740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val"/>
          <p:cNvSpPr/>
          <p:nvPr/>
        </p:nvSpPr>
        <p:spPr>
          <a:xfrm>
            <a:off x="12927189" y="9901215"/>
            <a:ext cx="2073563" cy="2224850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79" name="Ref: D. Lorimer 2008, Living Rev. Relativity, 11, 8">
            <a:hlinkClick r:id="rId6" invalidUrl="" action="" tgtFrame="" tooltip="" history="1" highlightClick="0" endSnd="0"/>
          </p:cNvPr>
          <p:cNvSpPr txBox="1"/>
          <p:nvPr/>
        </p:nvSpPr>
        <p:spPr>
          <a:xfrm>
            <a:off x="11727038" y="13061382"/>
            <a:ext cx="7341236" cy="66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500">
                <a:solidFill>
                  <a:srgbClr val="0433FF"/>
                </a:solidFill>
              </a:defRPr>
            </a:pPr>
            <a:r>
              <a:t>Ref: </a:t>
            </a:r>
            <a:r>
              <a:rPr u="sng"/>
              <a:t>D. Lorimer 2008, Living Rev. Relativity, 11, 8</a:t>
            </a:r>
            <a:endParaRPr sz="1200"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 Pulsar Timing Array (PTA) experiment"/>
          <p:cNvSpPr txBox="1"/>
          <p:nvPr>
            <p:ph type="title"/>
          </p:nvPr>
        </p:nvSpPr>
        <p:spPr>
          <a:xfrm>
            <a:off x="424505" y="174544"/>
            <a:ext cx="21971001" cy="1433163"/>
          </a:xfrm>
          <a:prstGeom prst="rect">
            <a:avLst/>
          </a:prstGeom>
        </p:spPr>
        <p:txBody>
          <a:bodyPr/>
          <a:lstStyle/>
          <a:p>
            <a:pPr/>
            <a:r>
              <a:t>A Pulsar Timing Array (PTA) experiment</a:t>
            </a:r>
          </a:p>
        </p:txBody>
      </p:sp>
      <p:pic>
        <p:nvPicPr>
          <p:cNvPr id="182" name="Pulsar.png" descr="Puls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39328" y="1632060"/>
            <a:ext cx="2945578" cy="294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GMRT.jpg" descr="GMR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39328" y="5505083"/>
            <a:ext cx="2945578" cy="29455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Screenshot 2025-06-13 at 11.31.03 PM.png" descr="Screenshot 2025-06-13 at 11.31.03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27239" y="9327908"/>
            <a:ext cx="3877098" cy="420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Line"/>
          <p:cNvSpPr/>
          <p:nvPr/>
        </p:nvSpPr>
        <p:spPr>
          <a:xfrm>
            <a:off x="21512117" y="4601991"/>
            <a:ext cx="1" cy="878739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86" name="Line"/>
          <p:cNvSpPr/>
          <p:nvPr/>
        </p:nvSpPr>
        <p:spPr>
          <a:xfrm>
            <a:off x="21512117" y="8475014"/>
            <a:ext cx="1" cy="878740"/>
          </a:xfrm>
          <a:prstGeom prst="line">
            <a:avLst/>
          </a:prstGeom>
          <a:ln w="889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187" name="PTA.jpeg" descr="PTA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00691" y="6081123"/>
            <a:ext cx="9422818" cy="705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A PTA regularly monitors a bunch of millisecond pulsars (MSPs) - having highly stable spin periods - through the radio telescope(s).…"/>
          <p:cNvSpPr txBox="1"/>
          <p:nvPr>
            <p:ph type="body" sz="half" idx="1"/>
          </p:nvPr>
        </p:nvSpPr>
        <p:spPr>
          <a:xfrm>
            <a:off x="637776" y="1862411"/>
            <a:ext cx="18818124" cy="3964008"/>
          </a:xfrm>
          <a:prstGeom prst="rect">
            <a:avLst/>
          </a:prstGeom>
        </p:spPr>
        <p:txBody>
          <a:bodyPr/>
          <a:lstStyle/>
          <a:p>
            <a:pPr marL="573023" indent="-573023" defTabSz="2292038">
              <a:spcBef>
                <a:spcPts val="4200"/>
              </a:spcBef>
              <a:defRPr sz="4136"/>
            </a:pPr>
            <a:r>
              <a:t>A PTA regularly monitors a bunch of millisecond pulsars (MSPs) - having highly stable spin periods - through the radio telescope(s).</a:t>
            </a:r>
          </a:p>
          <a:p>
            <a:pPr marL="573023" indent="-573023" defTabSz="2292038">
              <a:spcBef>
                <a:spcPts val="4200"/>
              </a:spcBef>
              <a:defRPr sz="4136"/>
            </a:pPr>
            <a:r>
              <a:t>Galaxy-scale detector with arms extending between Earth and each pulsar.</a:t>
            </a:r>
          </a:p>
          <a:p>
            <a:pPr marL="573023" indent="-573023" defTabSz="2292038">
              <a:spcBef>
                <a:spcPts val="4200"/>
              </a:spcBef>
              <a:defRPr sz="4136"/>
            </a:pPr>
            <a:r>
              <a:t>Aim is to discover and characterise very low Gravitational Waves (nanoHertz).</a:t>
            </a:r>
          </a:p>
        </p:txBody>
      </p:sp>
      <p:pic>
        <p:nvPicPr>
          <p:cNvPr id="189" name="Screenshot 2024-11-21 at 3.37.53 PM.png" descr="Screenshot 2024-11-21 at 3.37.53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407843" y="5657364"/>
            <a:ext cx="6785051" cy="7400855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val"/>
          <p:cNvSpPr/>
          <p:nvPr/>
        </p:nvSpPr>
        <p:spPr>
          <a:xfrm>
            <a:off x="12927189" y="9901215"/>
            <a:ext cx="2073563" cy="2224850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91" name="Ref: D. Lorimer 2008, Living Rev. Relativity, 11, 8">
            <a:hlinkClick r:id="rId7" invalidUrl="" action="" tgtFrame="" tooltip="" history="1" highlightClick="0" endSnd="0"/>
          </p:cNvPr>
          <p:cNvSpPr txBox="1"/>
          <p:nvPr/>
        </p:nvSpPr>
        <p:spPr>
          <a:xfrm>
            <a:off x="11727038" y="13061382"/>
            <a:ext cx="7341236" cy="66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500">
                <a:solidFill>
                  <a:srgbClr val="0433FF"/>
                </a:solidFill>
              </a:defRPr>
            </a:pPr>
            <a:r>
              <a:t>Ref: </a:t>
            </a:r>
            <a:r>
              <a:rPr u="sng"/>
              <a:t>D. Lorimer 2008, Living Rev. Relativity, 11, 8</a:t>
            </a:r>
            <a:endParaRPr sz="1200" u="sng"/>
          </a:p>
        </p:txBody>
      </p:sp>
      <p:sp>
        <p:nvSpPr>
          <p:cNvPr id="192" name="Credit: David Champion"/>
          <p:cNvSpPr txBox="1"/>
          <p:nvPr/>
        </p:nvSpPr>
        <p:spPr>
          <a:xfrm>
            <a:off x="3032387" y="13154421"/>
            <a:ext cx="373051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50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Credit: David Champion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he International Pulsar Timing Array (IPTA)"/>
          <p:cNvSpPr txBox="1"/>
          <p:nvPr>
            <p:ph type="title"/>
          </p:nvPr>
        </p:nvSpPr>
        <p:spPr>
          <a:xfrm>
            <a:off x="1206500" y="336383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The International Pulsar Timing Array (IPTA)</a:t>
            </a:r>
          </a:p>
        </p:txBody>
      </p:sp>
      <p:sp>
        <p:nvSpPr>
          <p:cNvPr id="195" name="The IPTA is a consortium of consortia.…"/>
          <p:cNvSpPr txBox="1"/>
          <p:nvPr>
            <p:ph type="body" sz="half" idx="1"/>
          </p:nvPr>
        </p:nvSpPr>
        <p:spPr>
          <a:xfrm>
            <a:off x="1105210" y="2947169"/>
            <a:ext cx="10114922" cy="10462406"/>
          </a:xfrm>
          <a:prstGeom prst="rect">
            <a:avLst/>
          </a:prstGeom>
        </p:spPr>
        <p:txBody>
          <a:bodyPr/>
          <a:lstStyle/>
          <a:p>
            <a:pPr/>
            <a:r>
              <a:t>The IPTA is a consortium of consortia.</a:t>
            </a:r>
          </a:p>
          <a:p>
            <a:pPr/>
            <a:r>
              <a:t>The IPTA combines dataset from</a:t>
            </a:r>
            <a:br/>
            <a:r>
              <a:t>EPTA+InPTA+NANOGrav+PPTA+</a:t>
            </a:r>
            <a:r>
              <a:rPr>
                <a:solidFill>
                  <a:srgbClr val="0433FF"/>
                </a:solidFill>
              </a:rPr>
              <a:t>APT</a:t>
            </a:r>
            <a:r>
              <a:t>+MPTA+</a:t>
            </a:r>
            <a:r>
              <a:rPr>
                <a:solidFill>
                  <a:srgbClr val="929292"/>
                </a:solidFill>
              </a:rPr>
              <a:t>CPTA</a:t>
            </a:r>
          </a:p>
          <a:p>
            <a:pPr lvl="2"/>
            <a:r>
              <a:t>More number of pulsars covering both hemispheres, ~121 pulsars.</a:t>
            </a:r>
          </a:p>
          <a:p>
            <a:pPr lvl="2"/>
            <a:r>
              <a:t>Large time baseline.</a:t>
            </a:r>
          </a:p>
          <a:p>
            <a:pPr lvl="2"/>
            <a:r>
              <a:t>Large radio frequency coverage.</a:t>
            </a:r>
          </a:p>
        </p:txBody>
      </p:sp>
      <p:pic>
        <p:nvPicPr>
          <p:cNvPr id="196" name="AGV_vUe4QEm9ijeY6HG1WpEVDGoldAuFQv9zL7UPygYKakiDSZgiFzo4RN7dH-aUeOdLIswAnwFPrVWme6PPWoqRLyd1DhYAUc6mjkDDB2jxlWHG9lFfnQZpCpimPNJYBDVpqWhT3y3PwyLd4IvzRZKcTkUiol9QiX0=s2048.jpg" descr="AGV_vUe4QEm9ijeY6HG1WpEVDGoldAuFQv9zL7UPygYKakiDSZgiFzo4RN7dH-aUeOdLIswAnwFPrVWme6PPWoqRLyd1DhYAUc6mjkDDB2jxlWHG9lFfnQZpCpimPNJYBDVpqWhT3y3PwyLd4IvzRZKcTkUiol9QiX0=s20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82365" y="3455011"/>
            <a:ext cx="12848108" cy="808652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Credit: Dr. Thankful Cromartie"/>
          <p:cNvSpPr txBox="1"/>
          <p:nvPr/>
        </p:nvSpPr>
        <p:spPr>
          <a:xfrm>
            <a:off x="19573126" y="11664116"/>
            <a:ext cx="464828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500">
                <a:solidFill>
                  <a:srgbClr val="0000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Credit: Dr. Thankful Cromartie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ap of pulsar timing"/>
          <p:cNvSpPr txBox="1"/>
          <p:nvPr>
            <p:ph type="title"/>
          </p:nvPr>
        </p:nvSpPr>
        <p:spPr>
          <a:xfrm>
            <a:off x="1206500" y="365657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Recap of pulsar timing</a:t>
            </a:r>
          </a:p>
        </p:txBody>
      </p:sp>
      <p:sp>
        <p:nvSpPr>
          <p:cNvPr id="200" name="Existing Timing model is used to fold the data -&gt; average pulse profile.…"/>
          <p:cNvSpPr txBox="1"/>
          <p:nvPr>
            <p:ph type="body" sz="half" idx="1"/>
          </p:nvPr>
        </p:nvSpPr>
        <p:spPr>
          <a:xfrm>
            <a:off x="1216814" y="3072808"/>
            <a:ext cx="13742289" cy="8869117"/>
          </a:xfrm>
          <a:prstGeom prst="rect">
            <a:avLst/>
          </a:prstGeom>
        </p:spPr>
        <p:txBody>
          <a:bodyPr/>
          <a:lstStyle/>
          <a:p>
            <a:pPr>
              <a:defRPr sz="4600"/>
            </a:pPr>
          </a:p>
          <a:p>
            <a:pPr>
              <a:defRPr sz="4600"/>
            </a:pPr>
            <a:r>
              <a:t>Existing Timing model is used to fold the data -&gt; </a:t>
            </a:r>
            <a:r>
              <a:rPr>
                <a:solidFill>
                  <a:srgbClr val="0433FF"/>
                </a:solidFill>
              </a:rPr>
              <a:t>average pulse profile</a:t>
            </a:r>
            <a:r>
              <a:t>.</a:t>
            </a:r>
          </a:p>
          <a:p>
            <a:pPr>
              <a:defRPr sz="4600"/>
            </a:pPr>
            <a:r>
              <a:t>The average pulse profile is like a unique fingerprint for the pulsar.</a:t>
            </a:r>
          </a:p>
          <a:p>
            <a:pPr>
              <a:defRPr sz="4600"/>
            </a:pPr>
            <a:r>
              <a:t>A reference point on the profile is chosen, and the average profile is </a:t>
            </a:r>
            <a:r>
              <a:rPr>
                <a:solidFill>
                  <a:srgbClr val="0433FF"/>
                </a:solidFill>
              </a:rPr>
              <a:t>cross-correlated</a:t>
            </a:r>
            <a:r>
              <a:t> in the Fourier domain with the </a:t>
            </a:r>
            <a:r>
              <a:rPr>
                <a:solidFill>
                  <a:srgbClr val="0433FF"/>
                </a:solidFill>
              </a:rPr>
              <a:t>noise-free template</a:t>
            </a:r>
            <a:r>
              <a:t>.</a:t>
            </a:r>
          </a:p>
          <a:p>
            <a:pPr>
              <a:defRPr sz="4600"/>
            </a:pPr>
            <a:r>
              <a:t> </a:t>
            </a:r>
            <a:r>
              <a:rPr>
                <a:solidFill>
                  <a:srgbClr val="0433FF"/>
                </a:solidFill>
              </a:rPr>
              <a:t>Phase shift</a:t>
            </a:r>
            <a:r>
              <a:t> of the average profile is calculated to estimate Time Of Arrival (TOA).</a:t>
            </a:r>
          </a:p>
        </p:txBody>
      </p:sp>
      <p:sp>
        <p:nvSpPr>
          <p:cNvPr id="201" name="Generating TOAs"/>
          <p:cNvSpPr txBox="1"/>
          <p:nvPr/>
        </p:nvSpPr>
        <p:spPr>
          <a:xfrm>
            <a:off x="1206500" y="1942359"/>
            <a:ext cx="21971000" cy="934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algn="l" defTabSz="825500">
              <a:defRPr b="1" sz="5500">
                <a:solidFill>
                  <a:srgbClr val="000000"/>
                </a:solidFill>
              </a:defRPr>
            </a:lvl1pPr>
          </a:lstStyle>
          <a:p>
            <a:pPr/>
            <a:r>
              <a:t>Generating TOAs</a:t>
            </a:r>
          </a:p>
        </p:txBody>
      </p:sp>
      <p:pic>
        <p:nvPicPr>
          <p:cNvPr id="202" name="Screenshot 2025-06-14 at 3.58.36 PM.png" descr="Screenshot 2025-06-14 at 3.58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04038" y="1295383"/>
            <a:ext cx="7662166" cy="534593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PSR J1012+5307"/>
          <p:cNvSpPr txBox="1"/>
          <p:nvPr/>
        </p:nvSpPr>
        <p:spPr>
          <a:xfrm>
            <a:off x="17539636" y="134583"/>
            <a:ext cx="3835909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700">
                <a:solidFill>
                  <a:srgbClr val="0433FF"/>
                </a:solidFill>
              </a:defRPr>
            </a:lvl1pPr>
          </a:lstStyle>
          <a:p>
            <a:pPr/>
            <a:r>
              <a:t>PSR J1012+5307</a:t>
            </a:r>
          </a:p>
        </p:txBody>
      </p:sp>
      <p:pic>
        <p:nvPicPr>
          <p:cNvPr id="204" name="Screenshot 2025-06-14 at 4.04.11 PM.png" descr="Screenshot 2025-06-14 at 4.04.1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47524" y="7797869"/>
            <a:ext cx="7758372" cy="554479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noise-free reference template"/>
          <p:cNvSpPr txBox="1"/>
          <p:nvPr/>
        </p:nvSpPr>
        <p:spPr>
          <a:xfrm>
            <a:off x="17337192" y="795507"/>
            <a:ext cx="4779037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600">
                <a:solidFill>
                  <a:srgbClr val="000000"/>
                </a:solidFill>
              </a:defRPr>
            </a:lvl1pPr>
          </a:lstStyle>
          <a:p>
            <a:pPr/>
            <a:r>
              <a:t>noise-free reference template</a:t>
            </a:r>
          </a:p>
        </p:txBody>
      </p:sp>
      <p:sp>
        <p:nvSpPr>
          <p:cNvPr id="206" name="Average pulse profile"/>
          <p:cNvSpPr txBox="1"/>
          <p:nvPr/>
        </p:nvSpPr>
        <p:spPr>
          <a:xfrm>
            <a:off x="18006342" y="7258155"/>
            <a:ext cx="3440736" cy="498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2600">
                <a:solidFill>
                  <a:srgbClr val="000000"/>
                </a:solidFill>
              </a:defRPr>
            </a:lvl1pPr>
          </a:lstStyle>
          <a:p>
            <a:pPr/>
            <a:r>
              <a:t>Average pulse profile</a:t>
            </a:r>
          </a:p>
        </p:txBody>
      </p:sp>
      <p:sp>
        <p:nvSpPr>
          <p:cNvPr id="207" name="Ref: InPTA"/>
          <p:cNvSpPr txBox="1"/>
          <p:nvPr/>
        </p:nvSpPr>
        <p:spPr>
          <a:xfrm>
            <a:off x="18821911" y="13215912"/>
            <a:ext cx="1809599" cy="5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700">
                <a:solidFill>
                  <a:srgbClr val="0433FF"/>
                </a:solidFill>
              </a:defRPr>
            </a:lvl1pPr>
          </a:lstStyle>
          <a:p>
            <a:pPr/>
            <a:r>
              <a:t>Ref: InPTA</a:t>
            </a:r>
          </a:p>
        </p:txBody>
      </p:sp>
      <p:sp>
        <p:nvSpPr>
          <p:cNvPr id="208" name="Line"/>
          <p:cNvSpPr/>
          <p:nvPr/>
        </p:nvSpPr>
        <p:spPr>
          <a:xfrm flipV="1">
            <a:off x="18142495" y="1377189"/>
            <a:ext cx="1" cy="11297459"/>
          </a:xfrm>
          <a:prstGeom prst="line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ap of pulsar timing"/>
          <p:cNvSpPr txBox="1"/>
          <p:nvPr>
            <p:ph type="title"/>
          </p:nvPr>
        </p:nvSpPr>
        <p:spPr>
          <a:xfrm>
            <a:off x="1206500" y="312686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Recap of pulsar timing</a:t>
            </a:r>
          </a:p>
        </p:txBody>
      </p:sp>
      <p:sp>
        <p:nvSpPr>
          <p:cNvPr id="211" name="Rounded Rectangle"/>
          <p:cNvSpPr/>
          <p:nvPr/>
        </p:nvSpPr>
        <p:spPr>
          <a:xfrm>
            <a:off x="16190478" y="2048232"/>
            <a:ext cx="5360594" cy="2872061"/>
          </a:xfrm>
          <a:prstGeom prst="roundRect">
            <a:avLst>
              <a:gd name="adj" fmla="val 13457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2" name="Pulsar Timing model:…"/>
          <p:cNvSpPr txBox="1"/>
          <p:nvPr/>
        </p:nvSpPr>
        <p:spPr>
          <a:xfrm>
            <a:off x="16662594" y="2327554"/>
            <a:ext cx="4034854" cy="231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900" u="sng">
                <a:solidFill>
                  <a:srgbClr val="000000"/>
                </a:solidFill>
              </a:defRPr>
            </a:pPr>
            <a:r>
              <a:t>Pulsar Timing model: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Spin parameters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Position parameters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Binary parameters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Dispersion measure</a:t>
            </a:r>
          </a:p>
        </p:txBody>
      </p:sp>
      <p:sp>
        <p:nvSpPr>
          <p:cNvPr id="213" name="Rounded Rectangle"/>
          <p:cNvSpPr/>
          <p:nvPr/>
        </p:nvSpPr>
        <p:spPr>
          <a:xfrm>
            <a:off x="3737197" y="2855142"/>
            <a:ext cx="4918824" cy="1530800"/>
          </a:xfrm>
          <a:prstGeom prst="roundRect">
            <a:avLst>
              <a:gd name="adj" fmla="val 23167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14" name="Measured TOA from data"/>
          <p:cNvSpPr txBox="1"/>
          <p:nvPr/>
        </p:nvSpPr>
        <p:spPr>
          <a:xfrm>
            <a:off x="3804119" y="3340611"/>
            <a:ext cx="478498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 u="sng">
                <a:solidFill>
                  <a:srgbClr val="000000"/>
                </a:solidFill>
              </a:defRPr>
            </a:lvl1pPr>
          </a:lstStyle>
          <a:p>
            <a:pPr/>
            <a:r>
              <a:t>Measured TOA from data </a:t>
            </a:r>
          </a:p>
        </p:txBody>
      </p:sp>
      <p:sp>
        <p:nvSpPr>
          <p:cNvPr id="215" name="Line"/>
          <p:cNvSpPr/>
          <p:nvPr/>
        </p:nvSpPr>
        <p:spPr>
          <a:xfrm>
            <a:off x="7710563" y="4486205"/>
            <a:ext cx="1289701" cy="966595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6" name="Line"/>
          <p:cNvSpPr/>
          <p:nvPr/>
        </p:nvSpPr>
        <p:spPr>
          <a:xfrm flipH="1">
            <a:off x="14574002" y="4388216"/>
            <a:ext cx="1567805" cy="1162688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7" name="predicted TOA,"/>
          <p:cNvSpPr txBox="1"/>
          <p:nvPr/>
        </p:nvSpPr>
        <p:spPr>
          <a:xfrm>
            <a:off x="12761477" y="5428939"/>
            <a:ext cx="3771823" cy="874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predicted TOA, </a:t>
            </a:r>
            <a14:m>
              <m:oMath>
                <m:sSub>
                  <m:e>
                    <m:r>
                      <a:rPr xmlns:a="http://schemas.openxmlformats.org/drawingml/2006/main" sz="49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9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  <a:endParaRPr>
              <a:solidFill>
                <a:srgbClr val="0433FF"/>
              </a:solidFill>
            </a:endParaRPr>
          </a:p>
        </p:txBody>
      </p:sp>
      <p:sp>
        <p:nvSpPr>
          <p:cNvPr id="218" name="Measured TOA,"/>
          <p:cNvSpPr txBox="1"/>
          <p:nvPr/>
        </p:nvSpPr>
        <p:spPr>
          <a:xfrm>
            <a:off x="6833732" y="5495821"/>
            <a:ext cx="4687643" cy="74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Measured TOA, </a:t>
            </a:r>
            <a14:m>
              <m:oMath>
                <m:sSub>
                  <m:e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4100" i="1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r</m:t>
                    </m:r>
                  </m:sub>
                </m:sSub>
              </m:oMath>
            </a14:m>
            <a:endParaRPr>
              <a:solidFill>
                <a:srgbClr val="0433FF"/>
              </a:solidFill>
            </a:endParaRPr>
          </a:p>
        </p:txBody>
      </p:sp>
      <p:sp>
        <p:nvSpPr>
          <p:cNvPr id="219" name="Timing residuals ="/>
          <p:cNvSpPr txBox="1"/>
          <p:nvPr/>
        </p:nvSpPr>
        <p:spPr>
          <a:xfrm>
            <a:off x="9035034" y="6783039"/>
            <a:ext cx="6313932" cy="135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Timing residuals</a:t>
            </a:r>
            <a:r>
              <a:t> =  </a:t>
            </a:r>
            <a14:m>
              <m:oMath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  <a:r>
              <a:t> </a:t>
            </a:r>
            <a:br/>
          </a:p>
        </p:txBody>
      </p:sp>
      <p:sp>
        <p:nvSpPr>
          <p:cNvPr id="220" name="Text"/>
          <p:cNvSpPr txBox="1"/>
          <p:nvPr/>
        </p:nvSpPr>
        <p:spPr>
          <a:xfrm>
            <a:off x="10091900" y="7839114"/>
            <a:ext cx="4200200" cy="1738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p>
                    <m:e>
                      <m:d>
                        <m:dPr>
                          <m:ctrlP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3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xmlns:a="http://schemas.openxmlformats.org/drawingml/2006/main" sz="3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221" name="Regression analysis is used to refine “timing model” parameters"/>
          <p:cNvSpPr txBox="1"/>
          <p:nvPr/>
        </p:nvSpPr>
        <p:spPr>
          <a:xfrm>
            <a:off x="4310750" y="9986460"/>
            <a:ext cx="13639902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000000"/>
                </a:solidFill>
              </a:defRPr>
            </a:lvl1pPr>
          </a:lstStyle>
          <a:p>
            <a:pPr/>
            <a:r>
              <a:t>Regression analysis is used to refine “timing model” parameters </a:t>
            </a:r>
          </a:p>
        </p:txBody>
      </p:sp>
      <p:sp>
        <p:nvSpPr>
          <p:cNvPr id="222" name="Line"/>
          <p:cNvSpPr/>
          <p:nvPr/>
        </p:nvSpPr>
        <p:spPr>
          <a:xfrm flipV="1">
            <a:off x="19913647" y="4953698"/>
            <a:ext cx="1" cy="5293315"/>
          </a:xfrm>
          <a:prstGeom prst="line">
            <a:avLst/>
          </a:pr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3" name="Line"/>
          <p:cNvSpPr/>
          <p:nvPr/>
        </p:nvSpPr>
        <p:spPr>
          <a:xfrm flipH="1">
            <a:off x="17999411" y="10310081"/>
            <a:ext cx="2015352" cy="1"/>
          </a:xfrm>
          <a:prstGeom prst="line">
            <a:avLst/>
          </a:pr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4" name="Update timing models,…"/>
          <p:cNvSpPr txBox="1"/>
          <p:nvPr/>
        </p:nvSpPr>
        <p:spPr>
          <a:xfrm>
            <a:off x="20138803" y="6844705"/>
            <a:ext cx="422489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Update timing models, </a:t>
            </a:r>
          </a:p>
          <a:p>
            <a:pPr algn="l" defTabSz="457200">
              <a:defRPr sz="3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 timing parameters get </a:t>
            </a:r>
          </a:p>
          <a:p>
            <a:pPr algn="l" defTabSz="457200">
              <a:defRPr sz="3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more and more precise.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ap of pulsar timing"/>
          <p:cNvSpPr txBox="1"/>
          <p:nvPr>
            <p:ph type="title"/>
          </p:nvPr>
        </p:nvSpPr>
        <p:spPr>
          <a:xfrm>
            <a:off x="1206500" y="312686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Recap of pulsar timing</a:t>
            </a:r>
          </a:p>
        </p:txBody>
      </p:sp>
      <p:sp>
        <p:nvSpPr>
          <p:cNvPr id="227" name="Rounded Rectangle"/>
          <p:cNvSpPr/>
          <p:nvPr/>
        </p:nvSpPr>
        <p:spPr>
          <a:xfrm>
            <a:off x="16190478" y="2048232"/>
            <a:ext cx="5360594" cy="2872061"/>
          </a:xfrm>
          <a:prstGeom prst="roundRect">
            <a:avLst>
              <a:gd name="adj" fmla="val 13457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Pulsar Timing model:…"/>
          <p:cNvSpPr txBox="1"/>
          <p:nvPr/>
        </p:nvSpPr>
        <p:spPr>
          <a:xfrm>
            <a:off x="16662594" y="2327554"/>
            <a:ext cx="4034854" cy="2313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900" u="sng">
                <a:solidFill>
                  <a:srgbClr val="000000"/>
                </a:solidFill>
              </a:defRPr>
            </a:pPr>
            <a:r>
              <a:t>Pulsar Timing model: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Spin parameters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Position parameters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Binary parameters</a:t>
            </a:r>
          </a:p>
          <a:p>
            <a:pPr marL="368300" indent="-368300">
              <a:buSzPct val="123000"/>
              <a:buChar char="-"/>
              <a:defRPr b="1" sz="2900">
                <a:solidFill>
                  <a:srgbClr val="000000"/>
                </a:solidFill>
              </a:defRPr>
            </a:pPr>
            <a:r>
              <a:t>Dispersion measure</a:t>
            </a:r>
          </a:p>
        </p:txBody>
      </p:sp>
      <p:sp>
        <p:nvSpPr>
          <p:cNvPr id="229" name="Rounded Rectangle"/>
          <p:cNvSpPr/>
          <p:nvPr/>
        </p:nvSpPr>
        <p:spPr>
          <a:xfrm>
            <a:off x="3737197" y="2855142"/>
            <a:ext cx="4918824" cy="1530800"/>
          </a:xfrm>
          <a:prstGeom prst="roundRect">
            <a:avLst>
              <a:gd name="adj" fmla="val 23167"/>
            </a:avLst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0" name="Measured TOA from data"/>
          <p:cNvSpPr txBox="1"/>
          <p:nvPr/>
        </p:nvSpPr>
        <p:spPr>
          <a:xfrm>
            <a:off x="3804119" y="3340611"/>
            <a:ext cx="478498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 u="sng">
                <a:solidFill>
                  <a:srgbClr val="000000"/>
                </a:solidFill>
              </a:defRPr>
            </a:lvl1pPr>
          </a:lstStyle>
          <a:p>
            <a:pPr/>
            <a:r>
              <a:t>Measured TOA from data </a:t>
            </a:r>
          </a:p>
        </p:txBody>
      </p:sp>
      <p:sp>
        <p:nvSpPr>
          <p:cNvPr id="231" name="Line"/>
          <p:cNvSpPr/>
          <p:nvPr/>
        </p:nvSpPr>
        <p:spPr>
          <a:xfrm>
            <a:off x="7710563" y="4486205"/>
            <a:ext cx="1289701" cy="966595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2" name="Line"/>
          <p:cNvSpPr/>
          <p:nvPr/>
        </p:nvSpPr>
        <p:spPr>
          <a:xfrm flipH="1">
            <a:off x="14574002" y="4388216"/>
            <a:ext cx="1567805" cy="1162688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3" name="predicted TOA,"/>
          <p:cNvSpPr txBox="1"/>
          <p:nvPr/>
        </p:nvSpPr>
        <p:spPr>
          <a:xfrm>
            <a:off x="12761477" y="5428939"/>
            <a:ext cx="3771823" cy="874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predicted TOA, </a:t>
            </a:r>
            <a14:m>
              <m:oMath>
                <m:sSub>
                  <m:e>
                    <m:r>
                      <a:rPr xmlns:a="http://schemas.openxmlformats.org/drawingml/2006/main" sz="49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95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  <a:endParaRPr>
              <a:solidFill>
                <a:srgbClr val="0433FF"/>
              </a:solidFill>
            </a:endParaRPr>
          </a:p>
        </p:txBody>
      </p:sp>
      <p:sp>
        <p:nvSpPr>
          <p:cNvPr id="234" name="Measured TOA,"/>
          <p:cNvSpPr txBox="1"/>
          <p:nvPr/>
        </p:nvSpPr>
        <p:spPr>
          <a:xfrm>
            <a:off x="6833732" y="5495821"/>
            <a:ext cx="4687643" cy="740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40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Measured TOA, </a:t>
            </a:r>
            <a14:m>
              <m:oMath>
                <m:sSub>
                  <m:e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4100" i="1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xmlns:a="http://schemas.openxmlformats.org/drawingml/2006/main" sz="41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r</m:t>
                    </m:r>
                  </m:sub>
                </m:sSub>
              </m:oMath>
            </a14:m>
            <a:endParaRPr>
              <a:solidFill>
                <a:srgbClr val="0433FF"/>
              </a:solidFill>
            </a:endParaRPr>
          </a:p>
        </p:txBody>
      </p:sp>
      <p:sp>
        <p:nvSpPr>
          <p:cNvPr id="235" name="Timing residuals ="/>
          <p:cNvSpPr txBox="1"/>
          <p:nvPr/>
        </p:nvSpPr>
        <p:spPr>
          <a:xfrm>
            <a:off x="9035034" y="6783039"/>
            <a:ext cx="6313932" cy="1355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000000"/>
                </a:solidFill>
              </a:defRPr>
            </a:pPr>
            <a:r>
              <a:rPr>
                <a:solidFill>
                  <a:srgbClr val="0433FF"/>
                </a:solidFill>
              </a:rPr>
              <a:t>Timing residuals</a:t>
            </a:r>
            <a:r>
              <a:t> =  </a:t>
            </a:r>
            <a14:m>
              <m:oMath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sub>
                </m:sSub>
                <m:r>
                  <a:rPr xmlns:a="http://schemas.openxmlformats.org/drawingml/2006/main" sz="4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sSub>
                  <m:e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e>
                  <m:sub>
                    <m:r>
                      <a:rPr xmlns:a="http://schemas.openxmlformats.org/drawingml/2006/main" sz="4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p</m:t>
                    </m:r>
                  </m:sub>
                </m:sSub>
              </m:oMath>
            </a14:m>
            <a:r>
              <a:t> </a:t>
            </a:r>
            <a:br/>
          </a:p>
        </p:txBody>
      </p:sp>
      <p:sp>
        <p:nvSpPr>
          <p:cNvPr id="236" name="Text"/>
          <p:cNvSpPr txBox="1"/>
          <p:nvPr/>
        </p:nvSpPr>
        <p:spPr>
          <a:xfrm>
            <a:off x="10091900" y="7839114"/>
            <a:ext cx="4200200" cy="1738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sSup>
                    <m:e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χ</m:t>
                      </m:r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3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sSub>
                    <m:e>
                      <m:r>
                        <m:rPr>
                          <m:sty m:val="p"/>
                        </m:rP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e>
                    <m:sub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sSup>
                    <m:e>
                      <m:d>
                        <m:dPr>
                          <m:ctrlPr>
                            <a:rPr xmlns:a="http://schemas.openxmlformats.org/drawingml/2006/main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xmlns:a="http://schemas.openxmlformats.org/drawingml/2006/main" sz="3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type m:val="bar"/>
                            </m:fPr>
                            <m:num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sub>
                              </m:sSub>
                              <m:r>
                                <a:rPr xmlns:a="http://schemas.openxmlformats.org/drawingml/2006/main" sz="3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-</m:t>
                              </m:r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</m:sub>
                              </m:sSub>
                            </m:num>
                            <m:den>
                              <m:sSub>
                                <m:e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  <m:r>
                                    <a:rPr xmlns:a="http://schemas.openxmlformats.org/drawingml/2006/main" sz="3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r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e>
                    <m:sup>
                      <m:r>
                        <a:rPr xmlns:a="http://schemas.openxmlformats.org/drawingml/2006/main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237" name="Regression analysis is used to refine “timing model” parameters"/>
          <p:cNvSpPr txBox="1"/>
          <p:nvPr/>
        </p:nvSpPr>
        <p:spPr>
          <a:xfrm>
            <a:off x="4310750" y="9986460"/>
            <a:ext cx="13639902" cy="647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000000"/>
                </a:solidFill>
              </a:defRPr>
            </a:lvl1pPr>
          </a:lstStyle>
          <a:p>
            <a:pPr/>
            <a:r>
              <a:t>Regression analysis is used to refine “timing model” parameters </a:t>
            </a:r>
          </a:p>
        </p:txBody>
      </p:sp>
      <p:sp>
        <p:nvSpPr>
          <p:cNvPr id="238" name="Line"/>
          <p:cNvSpPr/>
          <p:nvPr/>
        </p:nvSpPr>
        <p:spPr>
          <a:xfrm flipV="1">
            <a:off x="19913647" y="4953698"/>
            <a:ext cx="1" cy="5293315"/>
          </a:xfrm>
          <a:prstGeom prst="line">
            <a:avLst/>
          </a:pr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Line"/>
          <p:cNvSpPr/>
          <p:nvPr/>
        </p:nvSpPr>
        <p:spPr>
          <a:xfrm flipH="1">
            <a:off x="17999411" y="10310081"/>
            <a:ext cx="2015352" cy="1"/>
          </a:xfrm>
          <a:prstGeom prst="line">
            <a:avLst/>
          </a:prstGeom>
          <a:ln w="152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0" name="Update timing models,…"/>
          <p:cNvSpPr txBox="1"/>
          <p:nvPr/>
        </p:nvSpPr>
        <p:spPr>
          <a:xfrm>
            <a:off x="20138803" y="6844705"/>
            <a:ext cx="4224890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Update timing models, </a:t>
            </a:r>
          </a:p>
          <a:p>
            <a:pPr algn="l" defTabSz="457200">
              <a:defRPr sz="3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 timing parameters get </a:t>
            </a:r>
          </a:p>
          <a:p>
            <a:pPr algn="l" defTabSz="457200">
              <a:defRPr sz="31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more and more precise.</a:t>
            </a:r>
          </a:p>
        </p:txBody>
      </p:sp>
      <p:sp>
        <p:nvSpPr>
          <p:cNvPr id="241" name="This whole procedure of pulsar timing is done independently by each PTA experiment to generate TOAs (tim file) and timing model (par file) of MSPs in their data releases.…"/>
          <p:cNvSpPr txBox="1"/>
          <p:nvPr>
            <p:ph type="body" sz="quarter" idx="1"/>
          </p:nvPr>
        </p:nvSpPr>
        <p:spPr>
          <a:xfrm>
            <a:off x="1206500" y="11113372"/>
            <a:ext cx="21971000" cy="2313418"/>
          </a:xfrm>
          <a:prstGeom prst="rect">
            <a:avLst/>
          </a:prstGeom>
        </p:spPr>
        <p:txBody>
          <a:bodyPr/>
          <a:lstStyle/>
          <a:p>
            <a:pPr marL="542543" indent="-542543" defTabSz="2170121">
              <a:spcBef>
                <a:spcPts val="4000"/>
              </a:spcBef>
              <a:defRPr sz="4005">
                <a:solidFill>
                  <a:srgbClr val="0433FF"/>
                </a:solidFill>
              </a:defRPr>
            </a:pPr>
            <a:r>
              <a:t>This whole procedure of pulsar timing is done independently by each PTA experiment to generate TOAs (tim file) and timing model (par file) of MSPs in their data releases.</a:t>
            </a:r>
          </a:p>
          <a:p>
            <a:pPr marL="542543" indent="-542543" defTabSz="2170121">
              <a:spcBef>
                <a:spcPts val="4000"/>
              </a:spcBef>
              <a:defRPr sz="4005">
                <a:solidFill>
                  <a:srgbClr val="0433FF"/>
                </a:solidFill>
              </a:defRPr>
            </a:pPr>
            <a:r>
              <a:t>Software used - </a:t>
            </a:r>
            <a:r>
              <a:rPr u="sng">
                <a:hlinkClick r:id="rId2" invalidUrl="" action="" tgtFrame="" tooltip="" history="1" highlightClick="0" endSnd="0"/>
              </a:rPr>
              <a:t>Tempo2</a:t>
            </a:r>
            <a:r>
              <a:t> or </a:t>
            </a:r>
            <a:r>
              <a:rPr u="sng">
                <a:hlinkClick r:id="rId3" invalidUrl="" action="" tgtFrame="" tooltip="" history="1" highlightClick="0" endSnd="0"/>
              </a:rPr>
              <a:t>PINT</a:t>
            </a:r>
          </a:p>
        </p:txBody>
      </p:sp>
      <p:sp>
        <p:nvSpPr>
          <p:cNvPr id="242" name="expected to look like white noise"/>
          <p:cNvSpPr txBox="1"/>
          <p:nvPr/>
        </p:nvSpPr>
        <p:spPr>
          <a:xfrm>
            <a:off x="333528" y="6875279"/>
            <a:ext cx="6980479" cy="647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90000"/>
              </a:lnSpc>
              <a:spcBef>
                <a:spcPts val="4500"/>
              </a:spcBef>
              <a:defRPr sz="3700">
                <a:solidFill>
                  <a:srgbClr val="FF2600"/>
                </a:solidFill>
              </a:defRPr>
            </a:lvl1pPr>
          </a:lstStyle>
          <a:p>
            <a:pPr/>
            <a:r>
              <a:t>expected to look like white noise</a:t>
            </a:r>
          </a:p>
        </p:txBody>
      </p:sp>
      <p:sp>
        <p:nvSpPr>
          <p:cNvPr id="243" name="Line"/>
          <p:cNvSpPr/>
          <p:nvPr/>
        </p:nvSpPr>
        <p:spPr>
          <a:xfrm>
            <a:off x="7444519" y="7198900"/>
            <a:ext cx="1460004" cy="1"/>
          </a:xfrm>
          <a:prstGeom prst="line">
            <a:avLst/>
          </a:prstGeom>
          <a:ln w="1016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